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8" r:id="rId5"/>
    <p:sldId id="264" r:id="rId6"/>
    <p:sldId id="265" r:id="rId7"/>
    <p:sldId id="267" r:id="rId8"/>
    <p:sldId id="269" r:id="rId9"/>
    <p:sldId id="270" r:id="rId10"/>
    <p:sldId id="258" r:id="rId11"/>
  </p:sldIdLst>
  <p:sldSz cx="9144000" cy="5143500" type="screen16x9"/>
  <p:notesSz cx="9144000" cy="6858000"/>
  <p:defaultTextStyle>
    <a:defPPr>
      <a:defRPr lang="th-TH"/>
    </a:defPPr>
    <a:lvl1pPr marL="0" algn="l" defTabSz="8162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816297" algn="l" defTabSz="8162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224445" algn="l" defTabSz="8162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1632594" algn="l" defTabSz="8162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2040742" algn="l" defTabSz="8162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2448890" algn="l" defTabSz="8162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2857039" algn="l" defTabSz="8162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3265187" algn="l" defTabSz="8162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\Desktop\&#3629;&#3639;&#3656;&#3609;&#3654;\&#3623;&#3636;&#3648;&#3588;&#3619;&#3634;&#3632;&#3627;&#3660;&#3652;&#3586;&#3657;&#3648;&#3621;&#3639;&#3629;&#3604;&#3629;&#3629;&#3585;\&#3626;&#3619;&#3640;&#3611;&#3612;&#3641;&#3657;&#3611;&#3656;&#3623;&#3618;&#3652;&#3586;&#3657;&#3648;&#3621;&#3639;&#3629;&#3604;&#3629;&#3629;&#3585;\&#3592;&#3635;&#3609;&#3623;&#3609;&#3611;&#3656;&#3623;&#3618;&#3652;&#3586;&#3657;&#3648;&#3621;&#3639;&#3629;&#3604;&#3629;&#3629;&#3585;%20&#3611;&#3637;%206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Ds4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\Desktop\&#3629;&#3639;&#3656;&#3609;&#3654;\&#3623;&#3636;&#3648;&#3588;&#3619;&#3634;&#3632;&#3627;&#3660;&#3652;&#3586;&#3657;&#3648;&#3621;&#3639;&#3629;&#3604;&#3629;&#3629;&#3585;\15%20&#3629;&#3633;&#3609;&#3604;&#3633;&#3610;&#3650;&#3619;&#3588;%20&#3611;&#3637;%2056-6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Ds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Ds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Ds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885764363273"/>
          <c:y val="0.11342592592592593"/>
          <c:w val="0.56010042067994514"/>
          <c:h val="0.86111111111111116"/>
        </c:manualLayout>
      </c:layout>
      <c:pieChart>
        <c:varyColors val="1"/>
        <c:ser>
          <c:idx val="0"/>
          <c:order val="0"/>
          <c:tx>
            <c:strRef>
              <c:f>สรุป!$C$63</c:f>
              <c:strCache>
                <c:ptCount val="1"/>
                <c:pt idx="0">
                  <c:v>จำนวนป่วย (ราย)</c:v>
                </c:pt>
              </c:strCache>
            </c:strRef>
          </c:tx>
          <c:dLbls>
            <c:txPr>
              <a:bodyPr/>
              <a:lstStyle/>
              <a:p>
                <a:pPr>
                  <a:defRPr sz="7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สรุป!$B$64:$B$72</c:f>
              <c:strCache>
                <c:ptCount val="9"/>
                <c:pt idx="0">
                  <c:v>0 - 4</c:v>
                </c:pt>
                <c:pt idx="1">
                  <c:v>5 - 9</c:v>
                </c:pt>
                <c:pt idx="2">
                  <c:v>10 - 14</c:v>
                </c:pt>
                <c:pt idx="3">
                  <c:v>15 - 24</c:v>
                </c:pt>
                <c:pt idx="4">
                  <c:v>25 - 34</c:v>
                </c:pt>
                <c:pt idx="5">
                  <c:v>35 - 44</c:v>
                </c:pt>
                <c:pt idx="6">
                  <c:v>45 - 54</c:v>
                </c:pt>
                <c:pt idx="7">
                  <c:v>55 - 64</c:v>
                </c:pt>
                <c:pt idx="8">
                  <c:v>65 +</c:v>
                </c:pt>
              </c:strCache>
            </c:strRef>
          </c:cat>
          <c:val>
            <c:numRef>
              <c:f>สรุป!$C$64:$C$72</c:f>
              <c:numCache>
                <c:formatCode>General</c:formatCode>
                <c:ptCount val="9"/>
                <c:pt idx="0">
                  <c:v>19</c:v>
                </c:pt>
                <c:pt idx="1">
                  <c:v>32</c:v>
                </c:pt>
                <c:pt idx="2">
                  <c:v>35</c:v>
                </c:pt>
                <c:pt idx="3">
                  <c:v>42</c:v>
                </c:pt>
                <c:pt idx="4">
                  <c:v>16</c:v>
                </c:pt>
                <c:pt idx="5">
                  <c:v>11</c:v>
                </c:pt>
                <c:pt idx="6">
                  <c:v>6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174504363647955"/>
          <c:y val="0.10938356663750365"/>
          <c:w val="0.19072795947195245"/>
          <c:h val="0.75345472440944883"/>
        </c:manualLayout>
      </c:layout>
      <c:overlay val="0"/>
      <c:txPr>
        <a:bodyPr/>
        <a:lstStyle/>
        <a:p>
          <a:pPr rtl="0">
            <a:defRPr sz="700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TblAgeBar!$A$1</c:f>
          <c:strCache>
            <c:ptCount val="1"/>
            <c:pt idx="0">
              <c:v>จำนวนผู้ป่วยด้วยโรค Leptospirosis  จำแนกตามกลุ่มอายุ อำเภอม่วงสามสิบ จังหวัดอุบลราชธานี ระหว่างวันที่ 1 มกราคม 2566  ถึงวันที่ 2 ธันวาคม 2566</c:v>
            </c:pt>
          </c:strCache>
        </c:strRef>
      </c:tx>
      <c:layout>
        <c:manualLayout>
          <c:xMode val="edge"/>
          <c:yMode val="edge"/>
          <c:x val="0.11250086678242348"/>
          <c:y val="3.6282156857302357E-2"/>
        </c:manualLayout>
      </c:layout>
      <c:overlay val="0"/>
      <c:txPr>
        <a:bodyPr/>
        <a:lstStyle/>
        <a:p>
          <a:pPr>
            <a:defRPr sz="1400" b="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6726976850514969"/>
          <c:y val="0.3085618031995731"/>
          <c:w val="0.48126804793531619"/>
          <c:h val="0.5753729394917767"/>
        </c:manualLayout>
      </c:layout>
      <c:pieChart>
        <c:varyColors val="1"/>
        <c:ser>
          <c:idx val="0"/>
          <c:order val="0"/>
          <c:explosion val="25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TblAgeBar!$B$4:$B$12</c:f>
              <c:strCache>
                <c:ptCount val="9"/>
                <c:pt idx="0">
                  <c:v>  0 - 4</c:v>
                </c:pt>
                <c:pt idx="1">
                  <c:v>  5 - 9</c:v>
                </c:pt>
                <c:pt idx="2">
                  <c:v> 10 - 14</c:v>
                </c:pt>
                <c:pt idx="3">
                  <c:v> 15 - 24</c:v>
                </c:pt>
                <c:pt idx="4">
                  <c:v> 25 - 34</c:v>
                </c:pt>
                <c:pt idx="5">
                  <c:v> 35 - 44</c:v>
                </c:pt>
                <c:pt idx="6">
                  <c:v> 45 - 54</c:v>
                </c:pt>
                <c:pt idx="7">
                  <c:v> 55 - 64</c:v>
                </c:pt>
                <c:pt idx="8">
                  <c:v> 65 +</c:v>
                </c:pt>
              </c:strCache>
            </c:strRef>
          </c:cat>
          <c:val>
            <c:numRef>
              <c:f>TblAgeBar!$C$4:$C$12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  <c:pt idx="5">
                  <c:v>8</c:v>
                </c:pt>
                <c:pt idx="6">
                  <c:v>14</c:v>
                </c:pt>
                <c:pt idx="7">
                  <c:v>6</c:v>
                </c:pt>
                <c:pt idx="8">
                  <c:v>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933502382327461"/>
          <c:y val="0.2833541790584253"/>
          <c:w val="0.16164136947733179"/>
          <c:h val="0.68320587353177875"/>
        </c:manualLayout>
      </c:layout>
      <c:overlay val="0"/>
      <c:txPr>
        <a:bodyPr/>
        <a:lstStyle/>
        <a:p>
          <a:pPr>
            <a:defRPr sz="1100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th-TH" sz="1400"/>
              <a:t>จำนวนผู้ป่วยโรคเลปโตสไปโรซิส อำเภอม่วงสามสิบ จังหวัดอุบลราชธานี เปรียบเทียบข้อมูลปี 2565 กับปี 2566 และค่ามัธยฐาน</a:t>
            </a:r>
            <a:r>
              <a:rPr lang="th-TH" sz="1400" baseline="0"/>
              <a:t> 5 ปีย้อนหลัง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436347534797759"/>
          <c:y val="0.22510275541046937"/>
          <c:w val="0.85208535126638441"/>
          <c:h val="0.52643986705964974"/>
        </c:manualLayout>
      </c:layout>
      <c:areaChart>
        <c:grouping val="standard"/>
        <c:varyColors val="0"/>
        <c:ser>
          <c:idx val="1"/>
          <c:order val="1"/>
          <c:tx>
            <c:strRef>
              <c:f>เลปโตสไปโรสิส!$E$55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เลปโตสไปโรสิส!$F$45:$Q$45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เลปโตสไปโรสิส!$F$55:$Q$55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9</c:v>
                </c:pt>
                <c:pt idx="9">
                  <c:v>3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92352"/>
        <c:axId val="214293888"/>
      </c:areaChart>
      <c:lineChart>
        <c:grouping val="standard"/>
        <c:varyColors val="0"/>
        <c:ser>
          <c:idx val="0"/>
          <c:order val="0"/>
          <c:tx>
            <c:strRef>
              <c:f>เลปโตสไปโรสิส!$E$54</c:f>
              <c:strCache>
                <c:ptCount val="1"/>
                <c:pt idx="0">
                  <c:v>2565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 w="28575">
                <a:solidFill>
                  <a:srgbClr val="00B0F0"/>
                </a:solidFill>
              </a:ln>
            </c:spPr>
          </c:marker>
          <c:cat>
            <c:strRef>
              <c:f>เลปโตสไปโรสิส!$F$45:$Q$45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เลปโตสไปโรสิส!$F$54:$Q$54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9</c:v>
                </c:pt>
                <c:pt idx="9">
                  <c:v>13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เลปโตสไปโรสิส!$E$56</c:f>
              <c:strCache>
                <c:ptCount val="1"/>
                <c:pt idx="0">
                  <c:v>2566</c:v>
                </c:pt>
              </c:strCache>
            </c:strRef>
          </c:tx>
          <c:spPr>
            <a:ln w="28575">
              <a:solidFill>
                <a:srgbClr val="CC0066"/>
              </a:solidFill>
            </a:ln>
          </c:spPr>
          <c:marker>
            <c:spPr>
              <a:solidFill>
                <a:srgbClr val="CC0066"/>
              </a:solidFill>
              <a:ln w="28575">
                <a:solidFill>
                  <a:srgbClr val="CC0066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เลปโตสไปโรสิส!$F$45:$Q$45</c:f>
              <c:strCache>
                <c:ptCount val="12"/>
                <c:pt idx="0">
                  <c:v>มกราคม</c:v>
                </c:pt>
                <c:pt idx="1">
                  <c:v>กุมภาพันธ์</c:v>
                </c:pt>
                <c:pt idx="2">
                  <c:v>มีนาคม</c:v>
                </c:pt>
                <c:pt idx="3">
                  <c:v>เมษายน</c:v>
                </c:pt>
                <c:pt idx="4">
                  <c:v>พฤษภาคม</c:v>
                </c:pt>
                <c:pt idx="5">
                  <c:v>มิถุนายน</c:v>
                </c:pt>
                <c:pt idx="6">
                  <c:v>กรกฎาคม</c:v>
                </c:pt>
                <c:pt idx="7">
                  <c:v>สิงหาคม</c:v>
                </c:pt>
                <c:pt idx="8">
                  <c:v>กันยายน</c:v>
                </c:pt>
                <c:pt idx="9">
                  <c:v>ตุลาคม</c:v>
                </c:pt>
                <c:pt idx="10">
                  <c:v>พฤศจิกายน</c:v>
                </c:pt>
                <c:pt idx="11">
                  <c:v>ธันวาคม</c:v>
                </c:pt>
              </c:strCache>
            </c:strRef>
          </c:cat>
          <c:val>
            <c:numRef>
              <c:f>เลปโตสไปโรสิส!$F$56:$Q$56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14</c:v>
                </c:pt>
                <c:pt idx="7">
                  <c:v>20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92352"/>
        <c:axId val="214293888"/>
      </c:lineChart>
      <c:catAx>
        <c:axId val="214292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th-TH"/>
          </a:p>
        </c:txPr>
        <c:crossAx val="214293888"/>
        <c:crosses val="autoZero"/>
        <c:auto val="1"/>
        <c:lblAlgn val="ctr"/>
        <c:lblOffset val="100"/>
        <c:noMultiLvlLbl val="0"/>
      </c:catAx>
      <c:valAx>
        <c:axId val="21429388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th-TH" sz="1200"/>
                  <a:t>จำนวนผู้ป่วย (ราย)</a:t>
                </a:r>
              </a:p>
            </c:rich>
          </c:tx>
          <c:layout>
            <c:manualLayout>
              <c:xMode val="edge"/>
              <c:yMode val="edge"/>
              <c:x val="2.0990341541263186E-2"/>
              <c:y val="0.113628399034018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214292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th-TH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TblAgeBar!$A$1</c:f>
          <c:strCache>
            <c:ptCount val="1"/>
            <c:pt idx="0">
              <c:v>จำนวนผู้ป่วยด้วยโรค Influenza จำแนกตามกลุ่มอายุ อำเภอม่วงสามสิบ จังหวัดอุบลราชธานี ระหว่างวันที่ 1 มกราคม 2566  ถึงวันที่ 2 ธันวาคม 2566</c:v>
            </c:pt>
          </c:strCache>
        </c:strRef>
      </c:tx>
      <c:layout>
        <c:manualLayout>
          <c:xMode val="edge"/>
          <c:yMode val="edge"/>
          <c:x val="0.11755351681957187"/>
          <c:y val="3.2432432432432434E-2"/>
        </c:manualLayout>
      </c:layout>
      <c:overlay val="0"/>
      <c:txPr>
        <a:bodyPr/>
        <a:lstStyle/>
        <a:p>
          <a:pPr>
            <a:defRPr sz="1200"/>
          </a:pPr>
          <a:endParaRPr lang="th-TH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35898642765171E-2"/>
          <c:y val="0.30142741004106721"/>
          <c:w val="0.90153810982272231"/>
          <c:h val="0.56818421300544653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9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TblAgeBar!$B$4:$B$12</c:f>
              <c:strCache>
                <c:ptCount val="9"/>
                <c:pt idx="0">
                  <c:v>  0 - 4</c:v>
                </c:pt>
                <c:pt idx="1">
                  <c:v>  5 - 9</c:v>
                </c:pt>
                <c:pt idx="2">
                  <c:v> 10 - 14</c:v>
                </c:pt>
                <c:pt idx="3">
                  <c:v> 15 - 24</c:v>
                </c:pt>
                <c:pt idx="4">
                  <c:v> 25 - 34</c:v>
                </c:pt>
                <c:pt idx="5">
                  <c:v> 35 - 44</c:v>
                </c:pt>
                <c:pt idx="6">
                  <c:v> 45 - 54</c:v>
                </c:pt>
                <c:pt idx="7">
                  <c:v> 55 - 64</c:v>
                </c:pt>
                <c:pt idx="8">
                  <c:v> 65 +</c:v>
                </c:pt>
              </c:strCache>
            </c:strRef>
          </c:cat>
          <c:val>
            <c:numRef>
              <c:f>TblAgeBar!$C$4:$C$12</c:f>
              <c:numCache>
                <c:formatCode>General</c:formatCode>
                <c:ptCount val="9"/>
                <c:pt idx="0">
                  <c:v>148</c:v>
                </c:pt>
                <c:pt idx="1">
                  <c:v>182</c:v>
                </c:pt>
                <c:pt idx="2">
                  <c:v>131</c:v>
                </c:pt>
                <c:pt idx="3">
                  <c:v>114</c:v>
                </c:pt>
                <c:pt idx="4">
                  <c:v>67</c:v>
                </c:pt>
                <c:pt idx="5">
                  <c:v>49</c:v>
                </c:pt>
                <c:pt idx="6">
                  <c:v>51</c:v>
                </c:pt>
                <c:pt idx="7">
                  <c:v>46</c:v>
                </c:pt>
                <c:pt idx="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4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74213529987258064"/>
          <c:y val="0.27429370941685888"/>
          <c:w val="0.14044724535457215"/>
          <c:h val="0.61494645903915868"/>
        </c:manualLayout>
      </c:layout>
      <c:overlay val="0"/>
      <c:txPr>
        <a:bodyPr/>
        <a:lstStyle/>
        <a:p>
          <a:pPr>
            <a:defRPr sz="1050"/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TblAgeBar!$A$58</c:f>
          <c:strCache>
            <c:ptCount val="1"/>
            <c:pt idx="0">
              <c:v>จำนวนผู้ป่วยด้วยโรค Influenza  จำแนกรายเดือน อำเภอม่วงสามสิบ จังหวัดอุบลราชธานี ระหว่างวันที่ 1 มกราคม 2566  ถึงวันที่ 2 ธันวาคม 2566</c:v>
            </c:pt>
          </c:strCache>
        </c:strRef>
      </c:tx>
      <c:layout>
        <c:manualLayout>
          <c:xMode val="edge"/>
          <c:yMode val="edge"/>
          <c:x val="0.13471460439386349"/>
          <c:y val="3.619528619528619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ngsanaUPC"/>
              <a:ea typeface="AngsanaUPC"/>
              <a:cs typeface="AngsanaUPC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1582390955080479"/>
          <c:y val="0.21464699398031581"/>
          <c:w val="0.86133836961725252"/>
          <c:h val="0.60437842996898117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 sz="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TblAgeBar!$B$61:$B$72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TblAgeBar!$C$61:$C$72</c:f>
              <c:numCache>
                <c:formatCode>General</c:formatCode>
                <c:ptCount val="12"/>
                <c:pt idx="0">
                  <c:v>19</c:v>
                </c:pt>
                <c:pt idx="1">
                  <c:v>27</c:v>
                </c:pt>
                <c:pt idx="2">
                  <c:v>31</c:v>
                </c:pt>
                <c:pt idx="3">
                  <c:v>18</c:v>
                </c:pt>
                <c:pt idx="4">
                  <c:v>13</c:v>
                </c:pt>
                <c:pt idx="5">
                  <c:v>21</c:v>
                </c:pt>
                <c:pt idx="6">
                  <c:v>172</c:v>
                </c:pt>
                <c:pt idx="7">
                  <c:v>191</c:v>
                </c:pt>
                <c:pt idx="8">
                  <c:v>214</c:v>
                </c:pt>
                <c:pt idx="9">
                  <c:v>62</c:v>
                </c:pt>
                <c:pt idx="10">
                  <c:v>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154112"/>
        <c:axId val="242156288"/>
      </c:lineChart>
      <c:catAx>
        <c:axId val="24215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ngsanaUPC"/>
                    <a:ea typeface="AngsanaUPC"/>
                    <a:cs typeface="AngsanaUPC"/>
                  </a:defRPr>
                </a:pPr>
                <a:r>
                  <a:rPr lang="th-TH"/>
                  <a:t>เดือน</a:t>
                </a:r>
              </a:p>
            </c:rich>
          </c:tx>
          <c:layout>
            <c:manualLayout>
              <c:xMode val="edge"/>
              <c:yMode val="edge"/>
              <c:x val="0.52736925853018368"/>
              <c:y val="0.896466767411649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ngsanaUPC"/>
                <a:ea typeface="AngsanaUPC"/>
                <a:cs typeface="AngsanaUPC"/>
              </a:defRPr>
            </a:pPr>
            <a:endParaRPr lang="th-TH"/>
          </a:p>
        </c:txPr>
        <c:crossAx val="242156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1562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ngsanaUPC"/>
                    <a:ea typeface="AngsanaUPC"/>
                    <a:cs typeface="AngsanaUPC"/>
                  </a:defRPr>
                </a:pPr>
                <a:r>
                  <a:rPr lang="th-TH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1.499015748031496E-2"/>
              <c:y val="0.373605318033531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242154112"/>
        <c:crosses val="autoZero"/>
        <c:crossBetween val="between"/>
      </c:valAx>
      <c:spPr>
        <a:solidFill>
          <a:schemeClr val="accent4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TblAgeBar!$A$85</c:f>
          <c:strCache>
            <c:ptCount val="1"/>
            <c:pt idx="0">
              <c:v>อัตราป่วยต่อประชากรแสนคน ด้วยโรค Influenza จำแนกตามพื้นที่ อำเภอม่วงสามสิบ จังหวัดอุบลราชธานี ระหว่างวันที่ 1 มกราคม 2566  ถึงวันที่ 2 ธันวาคม 2566</c:v>
            </c:pt>
          </c:strCache>
        </c:strRef>
      </c:tx>
      <c:layout>
        <c:manualLayout>
          <c:xMode val="edge"/>
          <c:yMode val="edge"/>
          <c:x val="0.11104777394075754"/>
          <c:y val="2.44259057042738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H SarabunPSK" pitchFamily="34" charset="-34"/>
              <a:ea typeface="AngsanaUPC"/>
              <a:cs typeface="TH SarabunPSK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1360641409759827"/>
          <c:y val="0.21464699398031581"/>
          <c:w val="0.86790016351304722"/>
          <c:h val="0.494950715531081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524663693482454E-3"/>
                  <c:y val="0.210057694744158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 smtClean="0"/>
                      <a:t>1751.87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600"/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TblAgeBar!$R$2:$R$15</c:f>
              <c:strCache>
                <c:ptCount val="14"/>
                <c:pt idx="0">
                  <c:v>ม่วงสามสิบ</c:v>
                </c:pt>
                <c:pt idx="1">
                  <c:v>หนองเหล่า</c:v>
                </c:pt>
                <c:pt idx="2">
                  <c:v>หนองฮาง</c:v>
                </c:pt>
                <c:pt idx="3">
                  <c:v>ยางโยภาพ</c:v>
                </c:pt>
                <c:pt idx="4">
                  <c:v>โพนแพง</c:v>
                </c:pt>
                <c:pt idx="5">
                  <c:v>หนองช้างใหญ่</c:v>
                </c:pt>
                <c:pt idx="6">
                  <c:v>หนองเมือง</c:v>
                </c:pt>
                <c:pt idx="7">
                  <c:v>ไผ่ใหญ่</c:v>
                </c:pt>
                <c:pt idx="8">
                  <c:v>ดุมใหญ่</c:v>
                </c:pt>
                <c:pt idx="9">
                  <c:v>ยางสักกระโพหลุ่ม</c:v>
                </c:pt>
                <c:pt idx="10">
                  <c:v>หนองไข่นก</c:v>
                </c:pt>
                <c:pt idx="11">
                  <c:v>นาเลิง</c:v>
                </c:pt>
                <c:pt idx="12">
                  <c:v>เตย</c:v>
                </c:pt>
                <c:pt idx="13">
                  <c:v>เหล่าบก</c:v>
                </c:pt>
              </c:strCache>
            </c:strRef>
          </c:cat>
          <c:val>
            <c:numRef>
              <c:f>TblAgeBar!$S$2:$S$15</c:f>
              <c:numCache>
                <c:formatCode>0.00</c:formatCode>
                <c:ptCount val="14"/>
                <c:pt idx="0" formatCode="General">
                  <c:v>1751.8696854830448</c:v>
                </c:pt>
                <c:pt idx="1">
                  <c:v>1179.4665594424339</c:v>
                </c:pt>
                <c:pt idx="2">
                  <c:v>1089.8576512455516</c:v>
                </c:pt>
                <c:pt idx="3">
                  <c:v>1049.3985154850268</c:v>
                </c:pt>
                <c:pt idx="4">
                  <c:v>1008.5337470907681</c:v>
                </c:pt>
                <c:pt idx="5">
                  <c:v>994.20049710024853</c:v>
                </c:pt>
                <c:pt idx="6">
                  <c:v>990.09900990099015</c:v>
                </c:pt>
                <c:pt idx="7">
                  <c:v>823.65364308342134</c:v>
                </c:pt>
                <c:pt idx="8">
                  <c:v>782.57910854031979</c:v>
                </c:pt>
                <c:pt idx="9">
                  <c:v>733.89109056216057</c:v>
                </c:pt>
                <c:pt idx="10">
                  <c:v>664.01062416998673</c:v>
                </c:pt>
                <c:pt idx="11">
                  <c:v>645.00124038700073</c:v>
                </c:pt>
                <c:pt idx="12">
                  <c:v>618.37455830388694</c:v>
                </c:pt>
                <c:pt idx="13">
                  <c:v>537.23601333827344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242165248"/>
        <c:axId val="242167168"/>
      </c:barChart>
      <c:catAx>
        <c:axId val="242165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ngsanaUPC"/>
                    <a:ea typeface="AngsanaUPC"/>
                    <a:cs typeface="AngsanaUPC"/>
                  </a:defRPr>
                </a:pPr>
                <a:r>
                  <a:rPr lang="th-TH"/>
                  <a:t>พื้นที่</a:t>
                </a:r>
              </a:p>
            </c:rich>
          </c:tx>
          <c:layout>
            <c:manualLayout>
              <c:xMode val="edge"/>
              <c:yMode val="edge"/>
              <c:x val="0.52047583880284454"/>
              <c:y val="0.911618282563164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ngsanaUPC"/>
                <a:ea typeface="AngsanaUPC"/>
                <a:cs typeface="AngsanaUPC"/>
              </a:defRPr>
            </a:pPr>
            <a:endParaRPr lang="th-TH"/>
          </a:p>
        </c:txPr>
        <c:crossAx val="24216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167168"/>
        <c:scaling>
          <c:orientation val="minMax"/>
        </c:scaling>
        <c:delete val="0"/>
        <c:axPos val="l"/>
        <c:title>
          <c:tx>
            <c:strRef>
              <c:f>TblAgeBar!$A$114</c:f>
              <c:strCache>
                <c:ptCount val="1"/>
                <c:pt idx="0">
                  <c:v>อัตราป่วย/แสน</c:v>
                </c:pt>
              </c:strCache>
            </c:strRef>
          </c:tx>
          <c:layout>
            <c:manualLayout>
              <c:xMode val="edge"/>
              <c:yMode val="edge"/>
              <c:x val="6.3162779372335793E-3"/>
              <c:y val="0.41161697469251074"/>
            </c:manualLayout>
          </c:layout>
          <c:overlay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400" b="1" i="0" u="none" strike="noStrike" baseline="0">
                  <a:solidFill>
                    <a:srgbClr val="000000"/>
                  </a:solidFill>
                  <a:latin typeface="AngsanaUPC"/>
                  <a:ea typeface="AngsanaUPC"/>
                  <a:cs typeface="AngsanaUPC"/>
                </a:defRPr>
              </a:pPr>
              <a:endParaRPr lang="th-TH"/>
            </a:p>
          </c:tx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242165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latin typeface="TH SarabunPSK" pitchFamily="34" charset="-34"/>
                <a:cs typeface="TH SarabunPSK" pitchFamily="34" charset="-34"/>
              </a:defRPr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ร้อยละการฉีดวัคซีนแยกกลุ่มเสี่ยง</a:t>
            </a:r>
          </a:p>
        </c:rich>
      </c:tx>
      <c:layout>
        <c:manualLayout>
          <c:xMode val="edge"/>
          <c:yMode val="edge"/>
          <c:x val="3.6248903448297384E-2"/>
          <c:y val="2.38331752795550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033262585329688E-2"/>
          <c:y val="0.19301247681334135"/>
          <c:w val="0.51425153105861765"/>
          <c:h val="0.73537481264997384"/>
        </c:manualLayout>
      </c:layout>
      <c:pie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4728018756107131"/>
                  <c:y val="8.129646218094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38656478318194"/>
                  <c:y val="-0.233513510470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วัคซีนไข้หวัดใหญ่!$A$8:$H$8</c:f>
              <c:strCache>
                <c:ptCount val="8"/>
                <c:pt idx="0">
                  <c:v>1) หญิงตั้งครรภ์ 4 เดือนขึ้นไป </c:v>
                </c:pt>
                <c:pt idx="1">
                  <c:v>2) เด็กอายุ 6 เดือน ถึง 2 ปี </c:v>
                </c:pt>
                <c:pt idx="2">
                  <c:v>3) ผู้สูงอายุ 65 ปีขึ้นไป</c:v>
                </c:pt>
                <c:pt idx="3">
                  <c:v>4) ผู้ป่วยโรคเรื้อรัง 7 โรค*</c:v>
                </c:pt>
                <c:pt idx="4">
                  <c:v>5) ผู้พิการทางสมองที่ช่วยเหลือตนเองไม่ได้ </c:v>
                </c:pt>
                <c:pt idx="5">
                  <c:v>6) โรคธาลัสซีเมียและผู้ที่มีภูมิคุ้มกันบกพร่อง (รวมผู้ติดเชื้อ HIV ที่มีอาการ) </c:v>
                </c:pt>
                <c:pt idx="6">
                  <c:v>7) โรคอ้วน (น้ำหนัก&gt;100 กก. หรือ BMI &gt;35 กก./ตรม.)</c:v>
                </c:pt>
                <c:pt idx="7">
                  <c:v>8) นอกกลุ่มเสี่ยง </c:v>
                </c:pt>
              </c:strCache>
            </c:strRef>
          </c:cat>
          <c:val>
            <c:numRef>
              <c:f>วัคซีนไข้หวัดใหญ่!$A$10:$H$10</c:f>
              <c:numCache>
                <c:formatCode>0.00</c:formatCode>
                <c:ptCount val="8"/>
                <c:pt idx="0">
                  <c:v>1.1777777777777778</c:v>
                </c:pt>
                <c:pt idx="1">
                  <c:v>1.7333333333333334</c:v>
                </c:pt>
                <c:pt idx="2">
                  <c:v>33</c:v>
                </c:pt>
                <c:pt idx="3">
                  <c:v>53.8</c:v>
                </c:pt>
                <c:pt idx="4">
                  <c:v>0.31111111111111112</c:v>
                </c:pt>
                <c:pt idx="5">
                  <c:v>0.62222222222222223</c:v>
                </c:pt>
                <c:pt idx="6">
                  <c:v>1.9333333333333333</c:v>
                </c:pt>
                <c:pt idx="7">
                  <c:v>7.3555555555555552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93154341245139"/>
          <c:y val="2.5282516768737235E-2"/>
          <c:w val="0.49901779678734592"/>
          <c:h val="0.95406423155438902"/>
        </c:manualLayout>
      </c:layout>
      <c:overlay val="0"/>
      <c:txPr>
        <a:bodyPr/>
        <a:lstStyle/>
        <a:p>
          <a:pPr>
            <a:defRPr sz="105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58F04-C053-4706-AB0A-06F3295D10A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D7E995EB-4B8C-4334-A5B1-52DC5B7C5F7D}">
      <dgm:prSet phldrT="[ข้อความ]" custT="1"/>
      <dgm:spPr/>
      <dgm:t>
        <a:bodyPr/>
        <a:lstStyle/>
        <a:p>
          <a:r>
            <a:rPr lang="th-TH" sz="1000" b="1" dirty="0">
              <a:solidFill>
                <a:schemeClr val="tx1"/>
              </a:solidFill>
            </a:rPr>
            <a:t>ผู้ป่วยนอก</a:t>
          </a:r>
        </a:p>
      </dgm:t>
    </dgm:pt>
    <dgm:pt modelId="{EE83F4F8-0C99-4C7D-989A-3394338EADFE}" type="parTrans" cxnId="{5F96D355-1C07-4948-A580-FFA4F54E7123}">
      <dgm:prSet/>
      <dgm:spPr/>
      <dgm:t>
        <a:bodyPr/>
        <a:lstStyle/>
        <a:p>
          <a:endParaRPr lang="th-TH"/>
        </a:p>
      </dgm:t>
    </dgm:pt>
    <dgm:pt modelId="{4F8B9304-A6FA-4C85-8317-ACE01EACD581}" type="sibTrans" cxnId="{5F96D355-1C07-4948-A580-FFA4F54E7123}">
      <dgm:prSet/>
      <dgm:spPr/>
      <dgm:t>
        <a:bodyPr/>
        <a:lstStyle/>
        <a:p>
          <a:endParaRPr lang="th-TH"/>
        </a:p>
      </dgm:t>
    </dgm:pt>
    <dgm:pt modelId="{B3B89CC9-7F43-403B-A945-50D881070C27}">
      <dgm:prSet phldrT="[ข้อความ]" custT="1"/>
      <dgm:spPr/>
      <dgm:t>
        <a:bodyPr/>
        <a:lstStyle/>
        <a:p>
          <a:pPr algn="ctr"/>
          <a:r>
            <a:rPr lang="th-TH" sz="1200" b="1" dirty="0"/>
            <a:t> 0</a:t>
          </a:r>
        </a:p>
      </dgm:t>
    </dgm:pt>
    <dgm:pt modelId="{E7BD8AE7-CC8A-42AB-9FD5-44D1BBE85EDF}" type="parTrans" cxnId="{2F483EC5-D8D1-4D6D-BE9E-0F216B3E3E69}">
      <dgm:prSet/>
      <dgm:spPr/>
      <dgm:t>
        <a:bodyPr/>
        <a:lstStyle/>
        <a:p>
          <a:endParaRPr lang="th-TH"/>
        </a:p>
      </dgm:t>
    </dgm:pt>
    <dgm:pt modelId="{4C5A3379-634F-4BDA-A225-71411EEBAD1A}" type="sibTrans" cxnId="{2F483EC5-D8D1-4D6D-BE9E-0F216B3E3E69}">
      <dgm:prSet/>
      <dgm:spPr/>
      <dgm:t>
        <a:bodyPr/>
        <a:lstStyle/>
        <a:p>
          <a:endParaRPr lang="th-TH"/>
        </a:p>
      </dgm:t>
    </dgm:pt>
    <dgm:pt modelId="{990614FC-88F6-4FF9-ABFE-62D9AFF7A3D0}">
      <dgm:prSet phldrT="[ข้อความ]" custT="1"/>
      <dgm:spPr/>
      <dgm:t>
        <a:bodyPr/>
        <a:lstStyle/>
        <a:p>
          <a:r>
            <a:rPr lang="th-TH" sz="1000" b="1" dirty="0">
              <a:solidFill>
                <a:schemeClr val="tx1"/>
              </a:solidFill>
            </a:rPr>
            <a:t>ผู้ป่วยใน</a:t>
          </a:r>
        </a:p>
      </dgm:t>
    </dgm:pt>
    <dgm:pt modelId="{C67CC289-8A1F-4B03-9080-35C699C5AE69}" type="parTrans" cxnId="{91C14870-7F9A-43C9-AAC1-D4F37DA9EEF4}">
      <dgm:prSet/>
      <dgm:spPr/>
      <dgm:t>
        <a:bodyPr/>
        <a:lstStyle/>
        <a:p>
          <a:endParaRPr lang="th-TH"/>
        </a:p>
      </dgm:t>
    </dgm:pt>
    <dgm:pt modelId="{E16E28A4-07A4-4C1D-A0F3-E3DF8CB42451}" type="sibTrans" cxnId="{91C14870-7F9A-43C9-AAC1-D4F37DA9EEF4}">
      <dgm:prSet/>
      <dgm:spPr/>
      <dgm:t>
        <a:bodyPr/>
        <a:lstStyle/>
        <a:p>
          <a:endParaRPr lang="th-TH"/>
        </a:p>
      </dgm:t>
    </dgm:pt>
    <dgm:pt modelId="{3D1AA53F-C2A7-47AB-9C67-744953F5FD73}">
      <dgm:prSet phldrT="[ข้อความ]" custT="1"/>
      <dgm:spPr/>
      <dgm:t>
        <a:bodyPr/>
        <a:lstStyle/>
        <a:p>
          <a:pPr algn="ctr"/>
          <a:r>
            <a:rPr lang="th-TH" sz="1200" b="1" dirty="0" smtClean="0"/>
            <a:t>0</a:t>
          </a:r>
          <a:endParaRPr lang="th-TH" sz="1200" b="1" dirty="0"/>
        </a:p>
      </dgm:t>
    </dgm:pt>
    <dgm:pt modelId="{4A061CD3-27A7-4460-B628-9757E46B4038}" type="parTrans" cxnId="{81F13B1A-CE1D-4A45-ADA1-0995BC514DAA}">
      <dgm:prSet/>
      <dgm:spPr/>
      <dgm:t>
        <a:bodyPr/>
        <a:lstStyle/>
        <a:p>
          <a:endParaRPr lang="th-TH"/>
        </a:p>
      </dgm:t>
    </dgm:pt>
    <dgm:pt modelId="{9F32966F-AD50-4043-8BBC-A21903E31E1E}" type="sibTrans" cxnId="{81F13B1A-CE1D-4A45-ADA1-0995BC514DAA}">
      <dgm:prSet/>
      <dgm:spPr/>
      <dgm:t>
        <a:bodyPr/>
        <a:lstStyle/>
        <a:p>
          <a:endParaRPr lang="th-TH"/>
        </a:p>
      </dgm:t>
    </dgm:pt>
    <dgm:pt modelId="{D9E655A4-B987-425A-8CB0-B5C22AB5B0DB}">
      <dgm:prSet phldrT="[ข้อความ]" custT="1"/>
      <dgm:spPr/>
      <dgm:t>
        <a:bodyPr/>
        <a:lstStyle/>
        <a:p>
          <a:r>
            <a:rPr lang="th-TH" sz="1000" b="1" dirty="0">
              <a:solidFill>
                <a:schemeClr val="tx1"/>
              </a:solidFill>
            </a:rPr>
            <a:t>ส่งต่อ</a:t>
          </a:r>
        </a:p>
      </dgm:t>
    </dgm:pt>
    <dgm:pt modelId="{EC21941E-3D4F-4B6C-800C-681876A7A10A}" type="parTrans" cxnId="{CAE82406-0DEF-46A5-A2B4-4D638EE0F0B5}">
      <dgm:prSet/>
      <dgm:spPr/>
      <dgm:t>
        <a:bodyPr/>
        <a:lstStyle/>
        <a:p>
          <a:endParaRPr lang="th-TH"/>
        </a:p>
      </dgm:t>
    </dgm:pt>
    <dgm:pt modelId="{BA87C63B-03A4-4EC7-9716-40B50F4AA659}" type="sibTrans" cxnId="{CAE82406-0DEF-46A5-A2B4-4D638EE0F0B5}">
      <dgm:prSet/>
      <dgm:spPr/>
      <dgm:t>
        <a:bodyPr/>
        <a:lstStyle/>
        <a:p>
          <a:endParaRPr lang="th-TH"/>
        </a:p>
      </dgm:t>
    </dgm:pt>
    <dgm:pt modelId="{A7FD330A-88DA-4CB1-812B-DCFE3C068B18}">
      <dgm:prSet phldrT="[ข้อความ]" custT="1"/>
      <dgm:spPr/>
      <dgm:t>
        <a:bodyPr/>
        <a:lstStyle/>
        <a:p>
          <a:pPr algn="ctr"/>
          <a:r>
            <a:rPr lang="th-TH" sz="1200" b="1" dirty="0"/>
            <a:t> 0</a:t>
          </a:r>
        </a:p>
      </dgm:t>
    </dgm:pt>
    <dgm:pt modelId="{D8AA4D8D-80EE-469E-8FAB-98E639E4D1DA}" type="parTrans" cxnId="{B590C230-9B30-4885-98B1-B6FCBA1C6761}">
      <dgm:prSet/>
      <dgm:spPr/>
      <dgm:t>
        <a:bodyPr/>
        <a:lstStyle/>
        <a:p>
          <a:endParaRPr lang="th-TH"/>
        </a:p>
      </dgm:t>
    </dgm:pt>
    <dgm:pt modelId="{128F3904-8D78-4C50-A093-C40283A15C75}" type="sibTrans" cxnId="{B590C230-9B30-4885-98B1-B6FCBA1C6761}">
      <dgm:prSet/>
      <dgm:spPr/>
      <dgm:t>
        <a:bodyPr/>
        <a:lstStyle/>
        <a:p>
          <a:endParaRPr lang="th-TH"/>
        </a:p>
      </dgm:t>
    </dgm:pt>
    <dgm:pt modelId="{B8F9E7E5-B79C-45B0-B854-44A76D003E47}" type="pres">
      <dgm:prSet presAssocID="{56958F04-C053-4706-AB0A-06F3295D10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A867449-ED93-4943-9E20-4814AB42B570}" type="pres">
      <dgm:prSet presAssocID="{D7E995EB-4B8C-4334-A5B1-52DC5B7C5F7D}" presName="composite" presStyleCnt="0"/>
      <dgm:spPr/>
    </dgm:pt>
    <dgm:pt modelId="{D02598A1-170E-4708-957D-D65B028AC89D}" type="pres">
      <dgm:prSet presAssocID="{D7E995EB-4B8C-4334-A5B1-52DC5B7C5F7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B452A2-E6F6-423A-BCE8-F315FDB2A8A1}" type="pres">
      <dgm:prSet presAssocID="{D7E995EB-4B8C-4334-A5B1-52DC5B7C5F7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74A47E-00F0-4AFB-9015-1668BEE9327D}" type="pres">
      <dgm:prSet presAssocID="{4F8B9304-A6FA-4C85-8317-ACE01EACD581}" presName="space" presStyleCnt="0"/>
      <dgm:spPr/>
    </dgm:pt>
    <dgm:pt modelId="{769112CE-4313-461F-8F8A-EAAA6F849825}" type="pres">
      <dgm:prSet presAssocID="{990614FC-88F6-4FF9-ABFE-62D9AFF7A3D0}" presName="composite" presStyleCnt="0"/>
      <dgm:spPr/>
    </dgm:pt>
    <dgm:pt modelId="{D9E2E748-1083-44B2-87B2-3D10731C23C3}" type="pres">
      <dgm:prSet presAssocID="{990614FC-88F6-4FF9-ABFE-62D9AFF7A3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991A41-2ED9-4404-AE2E-D51DA4B95275}" type="pres">
      <dgm:prSet presAssocID="{990614FC-88F6-4FF9-ABFE-62D9AFF7A3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438CEA-D18C-437C-A50D-5167537857C2}" type="pres">
      <dgm:prSet presAssocID="{E16E28A4-07A4-4C1D-A0F3-E3DF8CB42451}" presName="space" presStyleCnt="0"/>
      <dgm:spPr/>
    </dgm:pt>
    <dgm:pt modelId="{E4CC870E-6BD2-4A51-83F3-12557214F157}" type="pres">
      <dgm:prSet presAssocID="{D9E655A4-B987-425A-8CB0-B5C22AB5B0DB}" presName="composite" presStyleCnt="0"/>
      <dgm:spPr/>
    </dgm:pt>
    <dgm:pt modelId="{79811216-1980-44E7-A005-773379DC1F22}" type="pres">
      <dgm:prSet presAssocID="{D9E655A4-B987-425A-8CB0-B5C22AB5B0D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4759E3-599D-42D0-9275-1A143AEC7417}" type="pres">
      <dgm:prSet presAssocID="{D9E655A4-B987-425A-8CB0-B5C22AB5B0D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D1F5084-E54A-4E72-A058-D07E31AFE582}" type="presOf" srcId="{D9E655A4-B987-425A-8CB0-B5C22AB5B0DB}" destId="{79811216-1980-44E7-A005-773379DC1F22}" srcOrd="0" destOrd="0" presId="urn:microsoft.com/office/officeart/2005/8/layout/hList1"/>
    <dgm:cxn modelId="{91C14870-7F9A-43C9-AAC1-D4F37DA9EEF4}" srcId="{56958F04-C053-4706-AB0A-06F3295D10A9}" destId="{990614FC-88F6-4FF9-ABFE-62D9AFF7A3D0}" srcOrd="1" destOrd="0" parTransId="{C67CC289-8A1F-4B03-9080-35C699C5AE69}" sibTransId="{E16E28A4-07A4-4C1D-A0F3-E3DF8CB42451}"/>
    <dgm:cxn modelId="{81F13B1A-CE1D-4A45-ADA1-0995BC514DAA}" srcId="{990614FC-88F6-4FF9-ABFE-62D9AFF7A3D0}" destId="{3D1AA53F-C2A7-47AB-9C67-744953F5FD73}" srcOrd="0" destOrd="0" parTransId="{4A061CD3-27A7-4460-B628-9757E46B4038}" sibTransId="{9F32966F-AD50-4043-8BBC-A21903E31E1E}"/>
    <dgm:cxn modelId="{E4EFE50C-618A-4D3C-BE13-AB312E88C383}" type="presOf" srcId="{D7E995EB-4B8C-4334-A5B1-52DC5B7C5F7D}" destId="{D02598A1-170E-4708-957D-D65B028AC89D}" srcOrd="0" destOrd="0" presId="urn:microsoft.com/office/officeart/2005/8/layout/hList1"/>
    <dgm:cxn modelId="{5F96D355-1C07-4948-A580-FFA4F54E7123}" srcId="{56958F04-C053-4706-AB0A-06F3295D10A9}" destId="{D7E995EB-4B8C-4334-A5B1-52DC5B7C5F7D}" srcOrd="0" destOrd="0" parTransId="{EE83F4F8-0C99-4C7D-989A-3394338EADFE}" sibTransId="{4F8B9304-A6FA-4C85-8317-ACE01EACD581}"/>
    <dgm:cxn modelId="{CAE82406-0DEF-46A5-A2B4-4D638EE0F0B5}" srcId="{56958F04-C053-4706-AB0A-06F3295D10A9}" destId="{D9E655A4-B987-425A-8CB0-B5C22AB5B0DB}" srcOrd="2" destOrd="0" parTransId="{EC21941E-3D4F-4B6C-800C-681876A7A10A}" sibTransId="{BA87C63B-03A4-4EC7-9716-40B50F4AA659}"/>
    <dgm:cxn modelId="{51C991F7-26A9-4C54-B9E7-61BB56A8FC2B}" type="presOf" srcId="{3D1AA53F-C2A7-47AB-9C67-744953F5FD73}" destId="{23991A41-2ED9-4404-AE2E-D51DA4B95275}" srcOrd="0" destOrd="0" presId="urn:microsoft.com/office/officeart/2005/8/layout/hList1"/>
    <dgm:cxn modelId="{2F483EC5-D8D1-4D6D-BE9E-0F216B3E3E69}" srcId="{D7E995EB-4B8C-4334-A5B1-52DC5B7C5F7D}" destId="{B3B89CC9-7F43-403B-A945-50D881070C27}" srcOrd="0" destOrd="0" parTransId="{E7BD8AE7-CC8A-42AB-9FD5-44D1BBE85EDF}" sibTransId="{4C5A3379-634F-4BDA-A225-71411EEBAD1A}"/>
    <dgm:cxn modelId="{77EDCCE2-A248-4ACC-AA50-3F49BFB94212}" type="presOf" srcId="{A7FD330A-88DA-4CB1-812B-DCFE3C068B18}" destId="{724759E3-599D-42D0-9275-1A143AEC7417}" srcOrd="0" destOrd="0" presId="urn:microsoft.com/office/officeart/2005/8/layout/hList1"/>
    <dgm:cxn modelId="{EC4CDE51-D7AA-4DBA-B2E4-C6C04ABF5EDF}" type="presOf" srcId="{56958F04-C053-4706-AB0A-06F3295D10A9}" destId="{B8F9E7E5-B79C-45B0-B854-44A76D003E47}" srcOrd="0" destOrd="0" presId="urn:microsoft.com/office/officeart/2005/8/layout/hList1"/>
    <dgm:cxn modelId="{B590C230-9B30-4885-98B1-B6FCBA1C6761}" srcId="{D9E655A4-B987-425A-8CB0-B5C22AB5B0DB}" destId="{A7FD330A-88DA-4CB1-812B-DCFE3C068B18}" srcOrd="0" destOrd="0" parTransId="{D8AA4D8D-80EE-469E-8FAB-98E639E4D1DA}" sibTransId="{128F3904-8D78-4C50-A093-C40283A15C75}"/>
    <dgm:cxn modelId="{19619495-AF5F-40C6-9564-06CCDC6C6F7F}" type="presOf" srcId="{B3B89CC9-7F43-403B-A945-50D881070C27}" destId="{70B452A2-E6F6-423A-BCE8-F315FDB2A8A1}" srcOrd="0" destOrd="0" presId="urn:microsoft.com/office/officeart/2005/8/layout/hList1"/>
    <dgm:cxn modelId="{F6468511-B23A-4DC4-98E5-9D845A979F2A}" type="presOf" srcId="{990614FC-88F6-4FF9-ABFE-62D9AFF7A3D0}" destId="{D9E2E748-1083-44B2-87B2-3D10731C23C3}" srcOrd="0" destOrd="0" presId="urn:microsoft.com/office/officeart/2005/8/layout/hList1"/>
    <dgm:cxn modelId="{44C43A9F-9420-4408-9501-AF14C03DC98B}" type="presParOf" srcId="{B8F9E7E5-B79C-45B0-B854-44A76D003E47}" destId="{0A867449-ED93-4943-9E20-4814AB42B570}" srcOrd="0" destOrd="0" presId="urn:microsoft.com/office/officeart/2005/8/layout/hList1"/>
    <dgm:cxn modelId="{B2E4CB8C-3408-433E-B4E4-6AB3B3A1C6B0}" type="presParOf" srcId="{0A867449-ED93-4943-9E20-4814AB42B570}" destId="{D02598A1-170E-4708-957D-D65B028AC89D}" srcOrd="0" destOrd="0" presId="urn:microsoft.com/office/officeart/2005/8/layout/hList1"/>
    <dgm:cxn modelId="{6D098138-46DC-4904-9BCC-CBF839AFA40B}" type="presParOf" srcId="{0A867449-ED93-4943-9E20-4814AB42B570}" destId="{70B452A2-E6F6-423A-BCE8-F315FDB2A8A1}" srcOrd="1" destOrd="0" presId="urn:microsoft.com/office/officeart/2005/8/layout/hList1"/>
    <dgm:cxn modelId="{AD3886BB-BE30-47D8-B86D-745286592407}" type="presParOf" srcId="{B8F9E7E5-B79C-45B0-B854-44A76D003E47}" destId="{2D74A47E-00F0-4AFB-9015-1668BEE9327D}" srcOrd="1" destOrd="0" presId="urn:microsoft.com/office/officeart/2005/8/layout/hList1"/>
    <dgm:cxn modelId="{2255C365-11C8-4905-9AD9-7F39C4E17CD7}" type="presParOf" srcId="{B8F9E7E5-B79C-45B0-B854-44A76D003E47}" destId="{769112CE-4313-461F-8F8A-EAAA6F849825}" srcOrd="2" destOrd="0" presId="urn:microsoft.com/office/officeart/2005/8/layout/hList1"/>
    <dgm:cxn modelId="{8EFCE997-2A3F-4DB5-996E-99D467D33A56}" type="presParOf" srcId="{769112CE-4313-461F-8F8A-EAAA6F849825}" destId="{D9E2E748-1083-44B2-87B2-3D10731C23C3}" srcOrd="0" destOrd="0" presId="urn:microsoft.com/office/officeart/2005/8/layout/hList1"/>
    <dgm:cxn modelId="{C47F6E0A-D8B9-4911-BD2C-A65D3ADAD9D5}" type="presParOf" srcId="{769112CE-4313-461F-8F8A-EAAA6F849825}" destId="{23991A41-2ED9-4404-AE2E-D51DA4B95275}" srcOrd="1" destOrd="0" presId="urn:microsoft.com/office/officeart/2005/8/layout/hList1"/>
    <dgm:cxn modelId="{1ECBBA45-7644-475B-AB35-7EEF997E20DD}" type="presParOf" srcId="{B8F9E7E5-B79C-45B0-B854-44A76D003E47}" destId="{C3438CEA-D18C-437C-A50D-5167537857C2}" srcOrd="3" destOrd="0" presId="urn:microsoft.com/office/officeart/2005/8/layout/hList1"/>
    <dgm:cxn modelId="{56E1517A-88D1-437C-9C67-15883B1332CB}" type="presParOf" srcId="{B8F9E7E5-B79C-45B0-B854-44A76D003E47}" destId="{E4CC870E-6BD2-4A51-83F3-12557214F157}" srcOrd="4" destOrd="0" presId="urn:microsoft.com/office/officeart/2005/8/layout/hList1"/>
    <dgm:cxn modelId="{02B2F3B9-0CCD-4F73-8E94-F18D388A2815}" type="presParOf" srcId="{E4CC870E-6BD2-4A51-83F3-12557214F157}" destId="{79811216-1980-44E7-A005-773379DC1F22}" srcOrd="0" destOrd="0" presId="urn:microsoft.com/office/officeart/2005/8/layout/hList1"/>
    <dgm:cxn modelId="{44F1D461-4CD4-430D-9E0F-DDDDD093AD34}" type="presParOf" srcId="{E4CC870E-6BD2-4A51-83F3-12557214F157}" destId="{724759E3-599D-42D0-9275-1A143AEC74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598A1-170E-4708-957D-D65B028AC89D}">
      <dsp:nvSpPr>
        <dsp:cNvPr id="0" name=""/>
        <dsp:cNvSpPr/>
      </dsp:nvSpPr>
      <dsp:spPr>
        <a:xfrm>
          <a:off x="1556" y="0"/>
          <a:ext cx="591734" cy="459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>
              <a:solidFill>
                <a:schemeClr val="tx1"/>
              </a:solidFill>
            </a:rPr>
            <a:t>ผู้ป่วยนอก</a:t>
          </a:r>
        </a:p>
      </dsp:txBody>
      <dsp:txXfrm>
        <a:off x="1556" y="0"/>
        <a:ext cx="591734" cy="459000"/>
      </dsp:txXfrm>
    </dsp:sp>
    <dsp:sp modelId="{70B452A2-E6F6-423A-BCE8-F315FDB2A8A1}">
      <dsp:nvSpPr>
        <dsp:cNvPr id="0" name=""/>
        <dsp:cNvSpPr/>
      </dsp:nvSpPr>
      <dsp:spPr>
        <a:xfrm>
          <a:off x="1556" y="459000"/>
          <a:ext cx="591734" cy="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b="1" kern="1200" dirty="0"/>
            <a:t> 0</a:t>
          </a:r>
        </a:p>
      </dsp:txBody>
      <dsp:txXfrm>
        <a:off x="1556" y="459000"/>
        <a:ext cx="591734" cy="1"/>
      </dsp:txXfrm>
    </dsp:sp>
    <dsp:sp modelId="{D9E2E748-1083-44B2-87B2-3D10731C23C3}">
      <dsp:nvSpPr>
        <dsp:cNvPr id="0" name=""/>
        <dsp:cNvSpPr/>
      </dsp:nvSpPr>
      <dsp:spPr>
        <a:xfrm>
          <a:off x="676132" y="0"/>
          <a:ext cx="591734" cy="45900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>
              <a:solidFill>
                <a:schemeClr val="tx1"/>
              </a:solidFill>
            </a:rPr>
            <a:t>ผู้ป่วยใน</a:t>
          </a:r>
        </a:p>
      </dsp:txBody>
      <dsp:txXfrm>
        <a:off x="676132" y="0"/>
        <a:ext cx="591734" cy="459000"/>
      </dsp:txXfrm>
    </dsp:sp>
    <dsp:sp modelId="{23991A41-2ED9-4404-AE2E-D51DA4B95275}">
      <dsp:nvSpPr>
        <dsp:cNvPr id="0" name=""/>
        <dsp:cNvSpPr/>
      </dsp:nvSpPr>
      <dsp:spPr>
        <a:xfrm>
          <a:off x="676132" y="459000"/>
          <a:ext cx="591734" cy="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b="1" kern="1200" dirty="0" smtClean="0"/>
            <a:t>0</a:t>
          </a:r>
          <a:endParaRPr lang="th-TH" sz="1200" b="1" kern="1200" dirty="0"/>
        </a:p>
      </dsp:txBody>
      <dsp:txXfrm>
        <a:off x="676132" y="459000"/>
        <a:ext cx="591734" cy="1"/>
      </dsp:txXfrm>
    </dsp:sp>
    <dsp:sp modelId="{79811216-1980-44E7-A005-773379DC1F22}">
      <dsp:nvSpPr>
        <dsp:cNvPr id="0" name=""/>
        <dsp:cNvSpPr/>
      </dsp:nvSpPr>
      <dsp:spPr>
        <a:xfrm>
          <a:off x="1350709" y="0"/>
          <a:ext cx="591734" cy="4590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b="1" kern="1200" dirty="0">
              <a:solidFill>
                <a:schemeClr val="tx1"/>
              </a:solidFill>
            </a:rPr>
            <a:t>ส่งต่อ</a:t>
          </a:r>
        </a:p>
      </dsp:txBody>
      <dsp:txXfrm>
        <a:off x="1350709" y="0"/>
        <a:ext cx="591734" cy="459000"/>
      </dsp:txXfrm>
    </dsp:sp>
    <dsp:sp modelId="{724759E3-599D-42D0-9275-1A143AEC7417}">
      <dsp:nvSpPr>
        <dsp:cNvPr id="0" name=""/>
        <dsp:cNvSpPr/>
      </dsp:nvSpPr>
      <dsp:spPr>
        <a:xfrm>
          <a:off x="1350709" y="459000"/>
          <a:ext cx="591734" cy="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200" b="1" kern="1200" dirty="0"/>
            <a:t> 0</a:t>
          </a:r>
        </a:p>
      </dsp:txBody>
      <dsp:txXfrm>
        <a:off x="1350709" y="459000"/>
        <a:ext cx="591734" cy="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FFB77-84E6-45EC-9233-60B4789C4F0D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52488-4891-4B30-B943-DF585C2C8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922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7" algn="l" defTabSz="8162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5" algn="l" defTabSz="8162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4" algn="l" defTabSz="8162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42" algn="l" defTabSz="8162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90" algn="l" defTabSz="8162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9" algn="l" defTabSz="8162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7" algn="l" defTabSz="81629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2825" y="512763"/>
            <a:ext cx="4578350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8436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9652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9652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9652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9652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7A06FFF2-494D-4BB6-8826-4642A1E0F429}" type="slidenum">
              <a:rPr lang="th-TH" altLang="th-TH" sz="1300">
                <a:solidFill>
                  <a:srgbClr val="000000"/>
                </a:solidFill>
                <a:latin typeface="Malgun Gothic" pitchFamily="34" charset="-127"/>
                <a:cs typeface="Cordia New" pitchFamily="34" charset="-34"/>
              </a:rPr>
              <a:pPr/>
              <a:t>2</a:t>
            </a:fld>
            <a:endParaRPr lang="th-TH" altLang="th-TH" sz="1300">
              <a:solidFill>
                <a:srgbClr val="000000"/>
              </a:solidFill>
              <a:latin typeface="Malgun Gothic" pitchFamily="34" charset="-127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86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2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152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34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917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349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7" indent="0">
              <a:buNone/>
              <a:defRPr sz="1600" b="1"/>
            </a:lvl3pPr>
            <a:lvl4pPr marL="1224445" indent="0">
              <a:buNone/>
              <a:defRPr sz="1400" b="1"/>
            </a:lvl4pPr>
            <a:lvl5pPr marL="1632594" indent="0">
              <a:buNone/>
              <a:defRPr sz="1400" b="1"/>
            </a:lvl5pPr>
            <a:lvl6pPr marL="2040742" indent="0">
              <a:buNone/>
              <a:defRPr sz="1400" b="1"/>
            </a:lvl6pPr>
            <a:lvl7pPr marL="2448890" indent="0">
              <a:buNone/>
              <a:defRPr sz="1400" b="1"/>
            </a:lvl7pPr>
            <a:lvl8pPr marL="2857039" indent="0">
              <a:buNone/>
              <a:defRPr sz="1400" b="1"/>
            </a:lvl8pPr>
            <a:lvl9pPr marL="3265187" indent="0">
              <a:buNone/>
              <a:defRPr sz="14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7" indent="0">
              <a:buNone/>
              <a:defRPr sz="1600" b="1"/>
            </a:lvl3pPr>
            <a:lvl4pPr marL="1224445" indent="0">
              <a:buNone/>
              <a:defRPr sz="1400" b="1"/>
            </a:lvl4pPr>
            <a:lvl5pPr marL="1632594" indent="0">
              <a:buNone/>
              <a:defRPr sz="1400" b="1"/>
            </a:lvl5pPr>
            <a:lvl6pPr marL="2040742" indent="0">
              <a:buNone/>
              <a:defRPr sz="1400" b="1"/>
            </a:lvl6pPr>
            <a:lvl7pPr marL="2448890" indent="0">
              <a:buNone/>
              <a:defRPr sz="1400" b="1"/>
            </a:lvl7pPr>
            <a:lvl8pPr marL="2857039" indent="0">
              <a:buNone/>
              <a:defRPr sz="1400" b="1"/>
            </a:lvl8pPr>
            <a:lvl9pPr marL="3265187" indent="0">
              <a:buNone/>
              <a:defRPr sz="14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44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430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875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7" indent="0">
              <a:buNone/>
              <a:defRPr sz="900"/>
            </a:lvl3pPr>
            <a:lvl4pPr marL="1224445" indent="0">
              <a:buNone/>
              <a:defRPr sz="800"/>
            </a:lvl4pPr>
            <a:lvl5pPr marL="1632594" indent="0">
              <a:buNone/>
              <a:defRPr sz="800"/>
            </a:lvl5pPr>
            <a:lvl6pPr marL="2040742" indent="0">
              <a:buNone/>
              <a:defRPr sz="800"/>
            </a:lvl6pPr>
            <a:lvl7pPr marL="2448890" indent="0">
              <a:buNone/>
              <a:defRPr sz="800"/>
            </a:lvl7pPr>
            <a:lvl8pPr marL="2857039" indent="0">
              <a:buNone/>
              <a:defRPr sz="800"/>
            </a:lvl8pPr>
            <a:lvl9pPr marL="3265187" indent="0">
              <a:buNone/>
              <a:defRPr sz="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059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7" indent="0">
              <a:buNone/>
              <a:defRPr sz="2100"/>
            </a:lvl3pPr>
            <a:lvl4pPr marL="1224445" indent="0">
              <a:buNone/>
              <a:defRPr sz="1800"/>
            </a:lvl4pPr>
            <a:lvl5pPr marL="1632594" indent="0">
              <a:buNone/>
              <a:defRPr sz="1800"/>
            </a:lvl5pPr>
            <a:lvl6pPr marL="2040742" indent="0">
              <a:buNone/>
              <a:defRPr sz="1800"/>
            </a:lvl6pPr>
            <a:lvl7pPr marL="2448890" indent="0">
              <a:buNone/>
              <a:defRPr sz="1800"/>
            </a:lvl7pPr>
            <a:lvl8pPr marL="2857039" indent="0">
              <a:buNone/>
              <a:defRPr sz="1800"/>
            </a:lvl8pPr>
            <a:lvl9pPr marL="3265187" indent="0">
              <a:buNone/>
              <a:defRPr sz="18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7" indent="0">
              <a:buNone/>
              <a:defRPr sz="900"/>
            </a:lvl3pPr>
            <a:lvl4pPr marL="1224445" indent="0">
              <a:buNone/>
              <a:defRPr sz="800"/>
            </a:lvl4pPr>
            <a:lvl5pPr marL="1632594" indent="0">
              <a:buNone/>
              <a:defRPr sz="800"/>
            </a:lvl5pPr>
            <a:lvl6pPr marL="2040742" indent="0">
              <a:buNone/>
              <a:defRPr sz="800"/>
            </a:lvl6pPr>
            <a:lvl7pPr marL="2448890" indent="0">
              <a:buNone/>
              <a:defRPr sz="800"/>
            </a:lvl7pPr>
            <a:lvl8pPr marL="2857039" indent="0">
              <a:buNone/>
              <a:defRPr sz="800"/>
            </a:lvl8pPr>
            <a:lvl9pPr marL="3265187" indent="0">
              <a:buNone/>
              <a:defRPr sz="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2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81630" tIns="40814" rIns="81630" bIns="40814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0" tIns="40814" rIns="81630" bIns="40814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30" tIns="40814" rIns="81630" bIns="4081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2C424-55D6-4617-A490-CC5EA289698F}" type="datetimeFigureOut">
              <a:rPr lang="th-TH" smtClean="0"/>
              <a:t>05/12/66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1630" tIns="40814" rIns="81630" bIns="4081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30" tIns="40814" rIns="81630" bIns="408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9A77-2121-4EBC-BAD2-83F895C40A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352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9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12" indent="-306112" algn="l" defTabSz="81629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41" indent="-255092" algn="l" defTabSz="81629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71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19" indent="-204074" algn="l" defTabSz="81629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67" indent="-204074" algn="l" defTabSz="81629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17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4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13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62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81629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7" algn="l" defTabSz="81629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5" algn="l" defTabSz="81629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4" algn="l" defTabSz="81629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42" algn="l" defTabSz="81629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90" algn="l" defTabSz="81629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9" algn="l" defTabSz="81629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7" algn="l" defTabSz="81629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emf"/><Relationship Id="rId4" Type="http://schemas.openxmlformats.org/officeDocument/2006/relationships/diagramLayout" Target="../diagrams/layout1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งานควบคุมโรค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337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368742"/>
              </p:ext>
            </p:extLst>
          </p:nvPr>
        </p:nvGraphicFramePr>
        <p:xfrm>
          <a:off x="4355389" y="846589"/>
          <a:ext cx="4674313" cy="276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74626"/>
              </p:ext>
            </p:extLst>
          </p:nvPr>
        </p:nvGraphicFramePr>
        <p:xfrm>
          <a:off x="94240" y="898145"/>
          <a:ext cx="4036468" cy="181762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29488"/>
                <a:gridCol w="792088"/>
                <a:gridCol w="720080"/>
                <a:gridCol w="494812"/>
              </a:tblGrid>
              <a:tr h="40802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ชนิดวัคซีน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ยอดจัดสรร (</a:t>
                      </a:r>
                      <a:r>
                        <a:rPr lang="th-TH" sz="1400" b="1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โด๊ส</a:t>
                      </a:r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ผลงาน </a:t>
                      </a:r>
                      <a:endParaRPr lang="th-TH" sz="1400" b="1" u="none" strike="noStrike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1400" b="1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โด๊ส</a:t>
                      </a:r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832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ไข้หวัดใหญ่บุคลากรทางการ</a:t>
                      </a:r>
                      <a:r>
                        <a:rPr lang="th-TH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แพทย์ และ</a:t>
                      </a:r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สาธารณสุข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140</a:t>
                      </a:r>
                    </a:p>
                    <a:p>
                      <a:pPr algn="ctr" fontAlgn="b"/>
                      <a:r>
                        <a:rPr lang="th-TH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สสอ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 80</a:t>
                      </a:r>
                    </a:p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 60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60.87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147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ไข้หวัดใหญ่ประชาชนกลุ่มเสี่ยง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5,790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5,640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r>
                        <a:rPr lang="en-US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.41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5058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วัคซีนผู้ใหญ่ หัด - หัดเยอรมัน ในกลุ่มบุคลากรทางการแพทย์ และสาธารณสุข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ชื่อเรื่อง 1">
            <a:extLst>
              <a:ext uri="{FF2B5EF4-FFF2-40B4-BE49-F238E27FC236}">
                <a16:creationId xmlns="" xmlns:a16="http://schemas.microsoft.com/office/drawing/2014/main" id="{AAEE3EF0-6D11-B10C-83DE-B2784B928F58}"/>
              </a:ext>
            </a:extLst>
          </p:cNvPr>
          <p:cNvSpPr txBox="1">
            <a:spLocks/>
          </p:cNvSpPr>
          <p:nvPr/>
        </p:nvSpPr>
        <p:spPr>
          <a:xfrm>
            <a:off x="395536" y="112280"/>
            <a:ext cx="7886700" cy="659270"/>
          </a:xfrm>
          <a:prstGeom prst="rect">
            <a:avLst/>
          </a:prstGeom>
        </p:spPr>
        <p:txBody>
          <a:bodyPr vert="horz" lIns="81630" tIns="40814" rIns="81630" bIns="408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/>
              <a:t>สรุปผลการดำเนินงานสร้างเสริมภูมคุ้มกันโรค ปีงบประมาณ 2566</a:t>
            </a:r>
            <a:endParaRPr lang="th-TH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22601"/>
              </p:ext>
            </p:extLst>
          </p:nvPr>
        </p:nvGraphicFramePr>
        <p:xfrm>
          <a:off x="3927424" y="3723533"/>
          <a:ext cx="5183606" cy="131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57"/>
                <a:gridCol w="3143249"/>
              </a:tblGrid>
              <a:tr h="329592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+mj-cs"/>
                        </a:rPr>
                        <a:t>สถานการณ์ปัญหา</a:t>
                      </a:r>
                      <a:endParaRPr lang="th-TH" sz="1500" b="1" dirty="0"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TH SarabunPSK" panose="020B0500040200020003" pitchFamily="34" charset="-34"/>
                          <a:cs typeface="+mj-cs"/>
                        </a:rPr>
                        <a:t>สาเหตุ</a:t>
                      </a:r>
                      <a:endParaRPr lang="th-TH" sz="1500" b="1" dirty="0">
                        <a:latin typeface="TH SarabunPSK" panose="020B0500040200020003" pitchFamily="34" charset="-34"/>
                        <a:cs typeface="+mj-cs"/>
                      </a:endParaRPr>
                    </a:p>
                  </a:txBody>
                  <a:tcPr marL="68580" marR="68580" marT="34290" marB="34290"/>
                </a:tc>
              </a:tr>
              <a:tr h="963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- ฐานข้อมูลในโปรแกรมบริการยังไม่เป็นปัจจุบัน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- ผลงานไม่ตรงกัน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- การเข้าใช้งานโปรแกรม </a:t>
                      </a:r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KTB </a:t>
                      </a:r>
                      <a:r>
                        <a:rPr lang="th-TH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มีความยุ่งยาก, ต้องลงข้อมูลทั้ง </a:t>
                      </a:r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KTB </a:t>
                      </a:r>
                      <a:r>
                        <a:rPr lang="th-TH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และ 43 แฟ้ม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- ฉีดวัคซีนไม่ทันตามกำหนด และบันทึกข้อมูลไม่ทัน เนื่องจาก </a:t>
                      </a:r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KTB </a:t>
                      </a:r>
                      <a:r>
                        <a:rPr lang="th-TH" sz="1500" b="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+mj-cs"/>
                        </a:rPr>
                        <a:t>มีการปิดระบบการบันทึกข้อมูล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240" y="3003798"/>
            <a:ext cx="3766142" cy="1375087"/>
          </a:xfrm>
          <a:prstGeom prst="rect">
            <a:avLst/>
          </a:prstGeom>
          <a:noFill/>
        </p:spPr>
        <p:txBody>
          <a:bodyPr wrap="square" lIns="81630" tIns="40814" rIns="81630" bIns="40814" rtlCol="0">
            <a:spAutoFit/>
          </a:bodyPr>
          <a:lstStyle/>
          <a:p>
            <a:r>
              <a:rPr lang="th-TH" sz="1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แผน/กิจกรรมเพื่อยกระดับงาน ในปี 2567</a:t>
            </a:r>
          </a:p>
          <a:p>
            <a:r>
              <a:rPr lang="th-TH" sz="1400" b="1" dirty="0"/>
              <a:t>1. ประสานหน่วยงานที่เกี่ยวข้องเพื่อปรับปรุงระบบบันทึกข้อมูล</a:t>
            </a:r>
            <a:endParaRPr lang="th-TH" sz="1400" dirty="0"/>
          </a:p>
          <a:p>
            <a:r>
              <a:rPr lang="th-TH" sz="1400" b="1" dirty="0"/>
              <a:t>2. ติดตามการบันทึกความสมบูรณ์ในระบบฐานข้อมูล</a:t>
            </a:r>
            <a:endParaRPr lang="th-TH" sz="1400" dirty="0"/>
          </a:p>
          <a:p>
            <a:r>
              <a:rPr lang="th-TH" sz="1400" b="1" dirty="0"/>
              <a:t>3. จัดประชุมวิชาการงานสร้างเสริมภูมิคุ้มกันโรค</a:t>
            </a:r>
            <a:endParaRPr lang="th-TH" sz="1400" dirty="0"/>
          </a:p>
          <a:p>
            <a:r>
              <a:rPr lang="th-TH" sz="1400" b="1" dirty="0"/>
              <a:t>4. ติดตามผลความครอบคลุมวัคซีน</a:t>
            </a:r>
            <a:endParaRPr lang="th-TH" sz="1400" dirty="0"/>
          </a:p>
          <a:p>
            <a:r>
              <a:rPr lang="th-TH" sz="1400" b="1" dirty="0"/>
              <a:t>5. นิเทศติดตามหน่วยบริการพื้นที่เครือข่ายราย รพ.สต.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1592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มุมมน 27"/>
          <p:cNvSpPr/>
          <p:nvPr/>
        </p:nvSpPr>
        <p:spPr>
          <a:xfrm>
            <a:off x="188914" y="3249614"/>
            <a:ext cx="8128000" cy="904875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37" tIns="54418" rIns="108837" bIns="54418" anchor="ctr"/>
          <a:lstStyle/>
          <a:p>
            <a:pPr algn="ctr" latinLnBrk="1">
              <a:defRPr/>
            </a:pPr>
            <a:endParaRPr lang="th-TH" sz="1600">
              <a:solidFill>
                <a:prstClr val="black"/>
              </a:solidFill>
              <a:latin typeface="RSU" pitchFamily="2" charset="-34"/>
              <a:cs typeface="RSU" pitchFamily="2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4281489" y="574594"/>
            <a:ext cx="4827587" cy="2322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8" rIns="108837" bIns="54418" anchor="ctr"/>
          <a:lstStyle/>
          <a:p>
            <a:pPr algn="ctr" latinLnBrk="1">
              <a:defRPr/>
            </a:pPr>
            <a:endParaRPr lang="th-TH" sz="2000">
              <a:solidFill>
                <a:prstClr val="white"/>
              </a:solidFill>
            </a:endParaRPr>
          </a:p>
        </p:txBody>
      </p:sp>
      <p:sp>
        <p:nvSpPr>
          <p:cNvPr id="5" name="รูปห้าเหลี่ยม 4"/>
          <p:cNvSpPr/>
          <p:nvPr/>
        </p:nvSpPr>
        <p:spPr>
          <a:xfrm>
            <a:off x="-4761" y="915566"/>
            <a:ext cx="4271963" cy="183515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8" rIns="108837" bIns="54418" anchor="ctr"/>
          <a:lstStyle/>
          <a:p>
            <a:pPr algn="ctr" latinLnBrk="1">
              <a:defRPr/>
            </a:pPr>
            <a:endParaRPr lang="th-TH" sz="17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8137" y="51868"/>
            <a:ext cx="5254542" cy="479231"/>
          </a:xfrm>
          <a:prstGeom prst="rect">
            <a:avLst/>
          </a:prstGeom>
        </p:spPr>
        <p:txBody>
          <a:bodyPr lIns="108837" tIns="54418" rIns="108837" bIns="54418">
            <a:spAutoFit/>
          </a:bodyPr>
          <a:lstStyle/>
          <a:p>
            <a:pPr latinLnBrk="1">
              <a:defRPr/>
            </a:pPr>
            <a:r>
              <a:rPr lang="th-TH" sz="2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ควบคุมโรคติดต่อ ภัยสุขภาพ โรคอุบัติใหม่อุบัติซ้ำ </a:t>
            </a:r>
            <a:endParaRPr lang="th-TH" sz="240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4343" name="กลุ่ม 15"/>
          <p:cNvGrpSpPr>
            <a:grpSpLocks/>
          </p:cNvGrpSpPr>
          <p:nvPr/>
        </p:nvGrpSpPr>
        <p:grpSpPr bwMode="auto">
          <a:xfrm>
            <a:off x="4854798" y="123478"/>
            <a:ext cx="1949450" cy="458788"/>
            <a:chOff x="6715045" y="997802"/>
            <a:chExt cx="1711997" cy="611355"/>
          </a:xfrm>
        </p:grpSpPr>
        <p:pic>
          <p:nvPicPr>
            <p:cNvPr id="17" name="Picture 8" descr="à¸à¸¥à¸à¸²à¸£à¸à¹à¸à¸«à¸²à¸£à¸¹à¸à¸ à¸²à¸à¸ªà¸³à¸«à¸£à¸±à¸ à¸ à¸²à¸à¸à¸£à¸²à¸à¸à¸´à¸ à¸à¸¥à¹à¸­à¸à¸à¹à¸­à¸à¸§à¸²à¸¡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8641" t="18248" r="5455" b="11967"/>
            <a:stretch/>
          </p:blipFill>
          <p:spPr bwMode="auto">
            <a:xfrm>
              <a:off x="6715045" y="997802"/>
              <a:ext cx="1711997" cy="61135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847488" y="1116265"/>
              <a:ext cx="1532153" cy="492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th-TH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มาตรการ ปี 2567</a:t>
              </a:r>
            </a:p>
          </p:txBody>
        </p:sp>
      </p:grpSp>
      <p:grpSp>
        <p:nvGrpSpPr>
          <p:cNvPr id="14344" name="กลุ่ม 18"/>
          <p:cNvGrpSpPr>
            <a:grpSpLocks/>
          </p:cNvGrpSpPr>
          <p:nvPr/>
        </p:nvGrpSpPr>
        <p:grpSpPr bwMode="auto">
          <a:xfrm>
            <a:off x="276226" y="483518"/>
            <a:ext cx="2212975" cy="496888"/>
            <a:chOff x="-29875" y="1636246"/>
            <a:chExt cx="2139603" cy="611355"/>
          </a:xfrm>
        </p:grpSpPr>
        <p:pic>
          <p:nvPicPr>
            <p:cNvPr id="14359" name="Picture 8" descr="à¸à¸¥à¸à¸²à¸£à¸à¹à¸à¸«à¸²à¸£à¸¹à¸à¸ à¸²à¸à¸ªà¸³à¸«à¸£à¸±à¸ à¸ à¸²à¸à¸à¸£à¸²à¸à¸à¸´à¸ à¸à¸¥à¹à¸­à¸à¸à¹à¸­à¸à¸§à¸²à¸¡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1" t="18248" r="5455" b="11967"/>
            <a:stretch>
              <a:fillRect/>
            </a:stretch>
          </p:blipFill>
          <p:spPr bwMode="auto">
            <a:xfrm>
              <a:off x="-29875" y="1636246"/>
              <a:ext cx="2139603" cy="61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3055" y="1696796"/>
              <a:ext cx="2024488" cy="4733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th-TH" sz="19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สถานการณ์ปี 2566</a:t>
              </a:r>
            </a:p>
          </p:txBody>
        </p:sp>
      </p:grpSp>
      <p:grpSp>
        <p:nvGrpSpPr>
          <p:cNvPr id="14345" name="กลุ่ม 24"/>
          <p:cNvGrpSpPr>
            <a:grpSpLocks/>
          </p:cNvGrpSpPr>
          <p:nvPr/>
        </p:nvGrpSpPr>
        <p:grpSpPr bwMode="auto">
          <a:xfrm>
            <a:off x="273052" y="2905050"/>
            <a:ext cx="3435350" cy="458788"/>
            <a:chOff x="6715045" y="997802"/>
            <a:chExt cx="3791435" cy="611355"/>
          </a:xfrm>
        </p:grpSpPr>
        <p:pic>
          <p:nvPicPr>
            <p:cNvPr id="26" name="Picture 8" descr="à¸à¸¥à¸à¸²à¸£à¸à¹à¸à¸«à¸²à¸£à¸¹à¸à¸ à¸²à¸à¸ªà¸³à¸«à¸£à¸±à¸ à¸ à¸²à¸à¸à¸£à¸²à¸à¸à¸´à¸ à¸à¸¥à¹à¸­à¸à¸à¹à¸­à¸à¸§à¸²à¸¡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8641" t="18248" r="5455" b="11967"/>
            <a:stretch/>
          </p:blipFill>
          <p:spPr bwMode="auto">
            <a:xfrm>
              <a:off x="6715045" y="997802"/>
              <a:ext cx="3791435" cy="611355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6890250" y="1116265"/>
              <a:ext cx="3420001" cy="451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th-TH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ผลการดำเนินงาน ไตรมาสที่ 2-4 (</a:t>
              </a:r>
              <a:r>
                <a:rPr lang="th-TH" sz="16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มค</a:t>
              </a:r>
              <a:r>
                <a:rPr lang="th-TH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.-</a:t>
              </a:r>
              <a:r>
                <a:rPr lang="th-TH" sz="16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ตค</a:t>
              </a:r>
              <a:r>
                <a:rPr lang="th-TH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.66)</a:t>
              </a:r>
            </a:p>
          </p:txBody>
        </p:sp>
      </p:grpSp>
      <p:sp>
        <p:nvSpPr>
          <p:cNvPr id="14346" name="สี่เหลี่ยมผืนผ้า 1"/>
          <p:cNvSpPr>
            <a:spLocks noChangeArrowheads="1"/>
          </p:cNvSpPr>
          <p:nvPr/>
        </p:nvSpPr>
        <p:spPr bwMode="auto">
          <a:xfrm>
            <a:off x="34925" y="987574"/>
            <a:ext cx="3816350" cy="19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8" rIns="108837" bIns="54418">
            <a:spAutoFit/>
          </a:bodyPr>
          <a:lstStyle/>
          <a:p>
            <a:pPr marL="205960" indent="-205960" latinLnBrk="1">
              <a:buFont typeface="Wingdings" pitchFamily="2" charset="2"/>
              <a:buChar char="q"/>
            </a:pPr>
            <a:r>
              <a:rPr lang="th-TH" altLang="th-TH" sz="1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ผู้ป่วยโรคไข้เลือดออก (ม.ค.–ต.ค.66) จำนวน </a:t>
            </a:r>
            <a:r>
              <a:rPr lang="th-TH" altLang="th-TH" sz="15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167 </a:t>
            </a:r>
            <a:r>
              <a:rPr lang="th-TH" altLang="th-TH" sz="1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ราย คิดเป็นอัตราป่วย </a:t>
            </a:r>
            <a:r>
              <a:rPr lang="th-TH" altLang="th-TH" sz="15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197.76 </a:t>
            </a:r>
            <a:r>
              <a:rPr lang="th-TH" altLang="th-TH" sz="1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th-TH" altLang="th-TH" sz="15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ปชก</a:t>
            </a:r>
            <a:r>
              <a:rPr lang="th-TH" altLang="th-TH" sz="1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.แสนคน ไม่มีผู้เสียชีวิต มีแนวโน้มลดลงเดือนสิงหาคม 2566 – ปัจจุบัน</a:t>
            </a:r>
          </a:p>
          <a:p>
            <a:pPr marL="205960" indent="-205960" latinLnBrk="1">
              <a:buFont typeface="Wingdings" pitchFamily="2" charset="2"/>
              <a:buChar char="q"/>
            </a:pPr>
            <a:r>
              <a:rPr lang="th-TH" altLang="th-TH" sz="1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ผู้ป่วยโควิด 19 จำนวน </a:t>
            </a:r>
            <a:r>
              <a:rPr lang="th-TH" altLang="th-TH" sz="15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1,091 </a:t>
            </a:r>
            <a:r>
              <a:rPr lang="th-TH" altLang="th-TH" sz="1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ราย คิดเป็นอัตราป่วย </a:t>
            </a:r>
            <a:r>
              <a:rPr lang="th-TH" altLang="th-TH" sz="15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1,291.9 </a:t>
            </a:r>
            <a:r>
              <a:rPr lang="th-TH" altLang="th-TH" sz="1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th-TH" altLang="th-TH" sz="150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ปชก</a:t>
            </a:r>
            <a:r>
              <a:rPr lang="th-TH" altLang="th-TH" sz="1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.แสนคน ไม่พบผู้เสียชีวิต </a:t>
            </a:r>
          </a:p>
          <a:p>
            <a:pPr marL="205960" indent="-205960" latinLnBrk="1">
              <a:buFont typeface="Wingdings" pitchFamily="2" charset="2"/>
              <a:buChar char="q"/>
            </a:pPr>
            <a:r>
              <a:rPr lang="th-TH" altLang="th-TH" sz="15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คุณภาพการรายงานโรคติดต่อที่ต้องเฝ้าระวัง (รง.506) ความสม่ำเสมอในการส่งรายงาน ร้อยละ 98.08 ความครอบคลุมของสถานบริการสาธารณสุขที่ส่งรายงาน  506 ร้อยละ100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139952" y="555526"/>
            <a:ext cx="5004050" cy="2479778"/>
          </a:xfrm>
          <a:prstGeom prst="rect">
            <a:avLst/>
          </a:prstGeom>
        </p:spPr>
        <p:txBody>
          <a:bodyPr wrap="square" lIns="108837" tIns="54418" rIns="108837" bIns="54418">
            <a:spAutoFit/>
          </a:bodyPr>
          <a:lstStyle/>
          <a:p>
            <a:pPr latinLnBrk="1">
              <a:tabLst>
                <a:tab pos="211628" algn="l"/>
              </a:tabLst>
              <a:defRPr/>
            </a:pPr>
            <a:r>
              <a:rPr lang="th-TH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การดำเนินงานเชิงรุก </a:t>
            </a:r>
          </a:p>
          <a:p>
            <a:pPr marL="211628" indent="-211628" latinLnBrk="1">
              <a:buFont typeface="Wingdings" pitchFamily="2" charset="2"/>
              <a:buChar char="§"/>
              <a:tabLst>
                <a:tab pos="211628" algn="l"/>
              </a:tabLst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พัฒนาศักยภาพทีม </a:t>
            </a:r>
            <a:r>
              <a:rPr lang="en-US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SAT </a:t>
            </a: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ในการวิเคราะห์สถิติแนวโน้มการระบาด เพื่อคาดการณ์สถานการณ์โรคก่อนการระบาด สามารถป้องกันโรคได้ทันเหตุการณ์</a:t>
            </a:r>
          </a:p>
          <a:p>
            <a:pPr marL="211628" indent="-211628" latinLnBrk="1">
              <a:buFont typeface="Wingdings" pitchFamily="2" charset="2"/>
              <a:buChar char="§"/>
              <a:tabLst>
                <a:tab pos="211628" algn="l"/>
              </a:tabLst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พัฒนาระบบแจ้งเตือนโรคระบาดที่สำคัญในพื้นที่ ผลิตสื่อที่เหมาะสม สื่อสารตามห้วงเวลาก่อนการเกิดโรค ผ่านช่องทางออนไลน์ จัดรายการวิทยุ/ </a:t>
            </a:r>
            <a:r>
              <a:rPr lang="th-TH" sz="14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สปอต</a:t>
            </a: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วิทยุเพื่อให้เข้าถึงกลุ่มเป้าหมาย</a:t>
            </a:r>
            <a:r>
              <a:rPr lang="th-TH" sz="1400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ได้มาก</a:t>
            </a: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ขึ้น </a:t>
            </a:r>
            <a:endParaRPr lang="en-US" sz="1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marL="211628" indent="-211628" latinLnBrk="1">
              <a:buFont typeface="Wingdings" pitchFamily="2" charset="2"/>
              <a:buChar char="§"/>
              <a:tabLst>
                <a:tab pos="211628" algn="l"/>
              </a:tabLst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โครงการพัฒนาศักยภาพและสร้างเครือข่ายผู้ปฏิบัติงานควบคุมโรคติดต่อในพื้นที่ </a:t>
            </a:r>
          </a:p>
          <a:p>
            <a:pPr latinLnBrk="1">
              <a:tabLst>
                <a:tab pos="211628" algn="l"/>
              </a:tabLst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กิจกรรมมอบนโยบาย,ติดตามงาน และพัฒนาความรู้เจ้าหน้าที่สาธารณสุขในการจัดบริการสร้างเสริม  </a:t>
            </a:r>
          </a:p>
          <a:p>
            <a:pPr latinLnBrk="1">
              <a:tabLst>
                <a:tab pos="211628" algn="l"/>
              </a:tabLst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ภูมิคุ้มกันโรค งานข้อมูลวัคซีนและโรคติดต่ออื่นๆ</a:t>
            </a:r>
          </a:p>
          <a:p>
            <a:pPr latinLnBrk="1">
              <a:tabLst>
                <a:tab pos="211628" algn="l"/>
              </a:tabLst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ประชุมคณะกรรมการศูนย์ปฏิบัติการภาวะฉุกเฉินทางสาธารณสุขและภัยสุขภาพ (</a:t>
            </a:r>
            <a:r>
              <a:rPr lang="en-US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EOC) </a:t>
            </a:r>
            <a:endParaRPr lang="th-TH" sz="1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latinLnBrk="1">
              <a:tabLst>
                <a:tab pos="211628" algn="l"/>
              </a:tabLst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การติดตาม ควบคุมกำกับการดำเนินงานการควบคุมโรคทางระบาดวิทยา เช่น โรคไข้เลือดออก </a:t>
            </a:r>
            <a:r>
              <a:rPr lang="th-TH" sz="1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กิจกรรมสุ่ม</a:t>
            </a: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ลูกน้ำยุงลาย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38" y="3273045"/>
            <a:ext cx="7975600" cy="971673"/>
          </a:xfrm>
          <a:prstGeom prst="rect">
            <a:avLst/>
          </a:prstGeom>
        </p:spPr>
        <p:txBody>
          <a:bodyPr lIns="108837" tIns="54418" rIns="108837" bIns="54418">
            <a:spAutoFit/>
          </a:bodyPr>
          <a:lstStyle/>
          <a:p>
            <a:pPr marL="205960" indent="-205960" latinLnBrk="1">
              <a:buFont typeface="Wingdings" pitchFamily="2" charset="2"/>
              <a:buChar char="q"/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พบโรคไข้เลือดออก 66 หมู่บ้าน (164 ราย) เกิดการระบาดเกิน 2 </a:t>
            </a:r>
            <a:r>
              <a:rPr lang="en-US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gen </a:t>
            </a: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 หมู่บ้าน </a:t>
            </a:r>
          </a:p>
          <a:p>
            <a:pPr latinLnBrk="1"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สามารถควบคุมการระบาดของโรคไข้เลือดออกได้ไม่เกิน 28 วัน ร้อยละ 90.91</a:t>
            </a:r>
          </a:p>
          <a:p>
            <a:pPr marL="408138" indent="-408138" latinLnBrk="1">
              <a:buFont typeface="Wingdings" pitchFamily="2" charset="2"/>
              <a:buChar char="q"/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คุณภาพการรายงานโรคติดต่อที่ต้องเฝ้าระวัง (รง.506) เท่ากับร้อยละ 100 </a:t>
            </a:r>
          </a:p>
          <a:p>
            <a:pPr marL="408138" indent="-408138" latinLnBrk="1">
              <a:buFont typeface="Wingdings" pitchFamily="2" charset="2"/>
              <a:buChar char="q"/>
              <a:defRPr/>
            </a:pP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จัดตั้งศูนย์ </a:t>
            </a:r>
            <a:r>
              <a:rPr lang="en-US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EOC</a:t>
            </a:r>
            <a:r>
              <a:rPr lang="th-TH" sz="1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เพื่อรองรับสถานการณ์ฉุกเฉิน</a:t>
            </a:r>
          </a:p>
        </p:txBody>
      </p:sp>
      <p:grpSp>
        <p:nvGrpSpPr>
          <p:cNvPr id="14349" name="กลุ่ม 28"/>
          <p:cNvGrpSpPr>
            <a:grpSpLocks/>
          </p:cNvGrpSpPr>
          <p:nvPr/>
        </p:nvGrpSpPr>
        <p:grpSpPr bwMode="auto">
          <a:xfrm>
            <a:off x="171452" y="4160344"/>
            <a:ext cx="2011363" cy="473621"/>
            <a:chOff x="6715045" y="997802"/>
            <a:chExt cx="1711997" cy="631120"/>
          </a:xfrm>
        </p:grpSpPr>
        <p:pic>
          <p:nvPicPr>
            <p:cNvPr id="30" name="Picture 8" descr="à¸à¸¥à¸à¸²à¸£à¸à¹à¸à¸«à¸²à¸£à¸¹à¸à¸ à¸²à¸à¸ªà¸³à¸«à¸£à¸±à¸ à¸ à¸²à¸à¸à¸£à¸²à¸à¸à¸´à¸ à¸à¸¥à¹à¸­à¸à¸à¹à¸­à¸à¸§à¸²à¸¡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8641" t="18248" r="5455" b="11967"/>
            <a:stretch/>
          </p:blipFill>
          <p:spPr bwMode="auto">
            <a:xfrm>
              <a:off x="6715045" y="997802"/>
              <a:ext cx="1711997" cy="611355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6889353" y="1116265"/>
              <a:ext cx="1532284" cy="512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th-TH" sz="19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ปัญหาอุปสรรค</a:t>
              </a:r>
            </a:p>
          </p:txBody>
        </p:sp>
      </p:grpSp>
      <p:sp>
        <p:nvSpPr>
          <p:cNvPr id="14350" name="สี่เหลี่ยมผืนผ้า 31"/>
          <p:cNvSpPr>
            <a:spLocks noChangeArrowheads="1"/>
          </p:cNvSpPr>
          <p:nvPr/>
        </p:nvSpPr>
        <p:spPr bwMode="auto">
          <a:xfrm>
            <a:off x="107504" y="4561697"/>
            <a:ext cx="4892675" cy="60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8" rIns="108837" bIns="54418">
            <a:spAutoFit/>
          </a:bodyPr>
          <a:lstStyle/>
          <a:p>
            <a:pPr marL="408138" indent="-408138" latinLnBrk="1">
              <a:buFont typeface="Wingdings" pitchFamily="2" charset="2"/>
              <a:buChar char="q"/>
            </a:pP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ยังพบการระบาดของโรคไข้เลือดออก เป็นกลุ่มก้อน และเกิน </a:t>
            </a:r>
            <a:r>
              <a:rPr lang="en-US" altLang="th-TH" sz="1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sz="1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gen. </a:t>
            </a:r>
            <a:r>
              <a:rPr lang="th-TH" altLang="th-TH" sz="16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เนื่องจากมีขยะ พลาสติกเป็นแหล่งเพาะพันธุ์/แหล่งรังโรคในชุมชน</a:t>
            </a:r>
          </a:p>
        </p:txBody>
      </p:sp>
      <p:pic>
        <p:nvPicPr>
          <p:cNvPr id="14351" name="รูปภาพ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7" y="4134135"/>
            <a:ext cx="15494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รูปภาพ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3118135"/>
            <a:ext cx="154622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รูปภาพ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1" y="3571878"/>
            <a:ext cx="17970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5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525"/>
            <a:ext cx="9144000" cy="85486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สถานการณ์โรคติดต่อที่ต้องเฝ้าระวังทางระบาดวิทยา อำเภอม่วงสามสิบ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ประจำสัปดาห์ที่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48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(1 ม.ค. –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 พ.ย.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2566)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1883" y="4851779"/>
            <a:ext cx="226211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h-TH" sz="1200" dirty="0"/>
              <a:t>ที่มา </a:t>
            </a:r>
            <a:r>
              <a:rPr lang="en-US" sz="1200" dirty="0"/>
              <a:t>: </a:t>
            </a:r>
            <a:r>
              <a:rPr lang="th-TH" sz="1200" dirty="0"/>
              <a:t>รายงาน 506 ข้อมูล ณ วันที่ </a:t>
            </a:r>
            <a:r>
              <a:rPr lang="th-TH" sz="1200" dirty="0" smtClean="0"/>
              <a:t>2 ธ.ค.</a:t>
            </a:r>
            <a:r>
              <a:rPr lang="th-TH" sz="1200" dirty="0"/>
              <a:t>66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40703"/>
              </p:ext>
            </p:extLst>
          </p:nvPr>
        </p:nvGraphicFramePr>
        <p:xfrm>
          <a:off x="4716018" y="915559"/>
          <a:ext cx="4273537" cy="376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961"/>
                <a:gridCol w="1532022"/>
                <a:gridCol w="390759"/>
                <a:gridCol w="390759"/>
                <a:gridCol w="390759"/>
                <a:gridCol w="390759"/>
                <a:gridCol w="390759"/>
                <a:gridCol w="390759"/>
              </a:tblGrid>
              <a:tr h="2076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อันดับ</a:t>
                      </a:r>
                      <a:endParaRPr lang="th-TH" sz="13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โรค</a:t>
                      </a:r>
                      <a:endParaRPr lang="th-TH" sz="13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อัตราป่วยต่อ </a:t>
                      </a:r>
                      <a:r>
                        <a:rPr lang="th-TH" sz="1400" b="1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ปชก</a:t>
                      </a:r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.แสนคน</a:t>
                      </a:r>
                      <a:endParaRPr lang="th-TH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0768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2561</a:t>
                      </a:r>
                      <a:endParaRPr lang="th-TH" sz="13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2562</a:t>
                      </a:r>
                      <a:endParaRPr lang="th-TH" sz="13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2563</a:t>
                      </a:r>
                      <a:endParaRPr lang="th-TH" sz="13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2564</a:t>
                      </a:r>
                      <a:endParaRPr lang="th-TH" sz="13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2565</a:t>
                      </a:r>
                      <a:endParaRPr lang="th-TH" sz="13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2566</a:t>
                      </a:r>
                      <a:endParaRPr lang="th-TH" sz="13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อุจจาระร่วง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37.9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67.7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1307.2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2831.2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3447.1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ติดเชื้อ</a:t>
                      </a:r>
                      <a:r>
                        <a:rPr lang="th-TH" sz="11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ไวรัส</a:t>
                      </a:r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โคโรนา 2019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827.0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1651.4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1291.9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ไข้หวัดใหญ่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125.1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37.9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105.2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968.7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อาหารเป็นพิษ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840.8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633.5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556.6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809.1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560.3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663.1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ปอดอักเสบ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391.0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383.3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503.8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1474.7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852.3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639.5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ตาแดง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342.0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233.0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153.8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319.0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375.9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392.0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ไข้เลือดออก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110.3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317.9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154.9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24.1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95.8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197.8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มือ เท้า ปาก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29.8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34.4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353.5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188.3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ไข้รากสาดใหญ่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20.8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25.3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34.4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124.3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43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อาหารเป็นพิษจากการรับประทานเห็ดพิษ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102.1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389.1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157.2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108.9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โรคติดต่อทางเพศสัมพันธ์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46.6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18.4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ฉี่หนู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30.6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27.5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65.4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71.2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52.0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55.7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Hepatitis</a:t>
                      </a:r>
                      <a:endParaRPr lang="en-US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94.1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44.9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30.8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Chickenpox</a:t>
                      </a:r>
                      <a:endParaRPr lang="en-US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51.5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26.4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19.5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121.7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43.7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28.4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Melioidosis</a:t>
                      </a:r>
                      <a:endParaRPr lang="en-US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13.5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5.7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26.4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16.6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17.8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68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th-TH" sz="1100" b="0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Measles</a:t>
                      </a:r>
                      <a:endParaRPr lang="en-US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6.1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2.5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0.0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2.3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2.4</a:t>
                      </a:r>
                      <a:endParaRPr lang="th-TH" sz="1100" b="0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5668" marR="5668" marT="56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" y="915566"/>
            <a:ext cx="4547770" cy="373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1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" y="1125941"/>
            <a:ext cx="3443738" cy="364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3746753" y="711978"/>
            <a:ext cx="1560512" cy="513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vert="horz" lIns="91438" tIns="45719" rIns="91438" bIns="45719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500" b="1" dirty="0">
                <a:solidFill>
                  <a:schemeClr val="tx2">
                    <a:lumMod val="75000"/>
                  </a:schemeClr>
                </a:solidFill>
              </a:rPr>
              <a:t>ยอดผู้ป่วยสะสม </a:t>
            </a:r>
          </a:p>
          <a:p>
            <a:r>
              <a:rPr lang="th-TH" sz="1400" b="1" dirty="0">
                <a:solidFill>
                  <a:schemeClr val="tx2">
                    <a:lumMod val="75000"/>
                  </a:schemeClr>
                </a:solidFill>
              </a:rPr>
              <a:t>1 มกราคม 2566 - วันนี้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7613" y="1203598"/>
            <a:ext cx="783000" cy="4231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th-TH" sz="1050" b="1" dirty="0">
                <a:solidFill>
                  <a:schemeClr val="tx2">
                    <a:lumMod val="75000"/>
                  </a:schemeClr>
                </a:solidFill>
              </a:rPr>
              <a:t>จำนวนผู้ป่วย</a:t>
            </a:r>
          </a:p>
          <a:p>
            <a:pPr algn="ctr"/>
            <a:r>
              <a:rPr lang="th-TH" sz="1050" b="1" dirty="0">
                <a:solidFill>
                  <a:schemeClr val="accent2">
                    <a:lumMod val="75000"/>
                  </a:schemeClr>
                </a:solidFill>
              </a:rPr>
              <a:t>167 </a:t>
            </a:r>
            <a:r>
              <a:rPr lang="th-TH" sz="1100" b="1" dirty="0">
                <a:solidFill>
                  <a:schemeClr val="tx2">
                    <a:lumMod val="75000"/>
                  </a:schemeClr>
                </a:solidFill>
              </a:rPr>
              <a:t>ราย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8342" y="1203598"/>
            <a:ext cx="783000" cy="430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000" b="1" dirty="0">
                <a:solidFill>
                  <a:schemeClr val="tx2">
                    <a:lumMod val="75000"/>
                  </a:schemeClr>
                </a:solidFill>
              </a:rPr>
              <a:t>เสียชีวิต</a:t>
            </a:r>
          </a:p>
          <a:p>
            <a:pPr algn="ctr"/>
            <a:r>
              <a:rPr lang="th-TH" sz="12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th-TH" sz="1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1050" b="1" dirty="0">
                <a:solidFill>
                  <a:schemeClr val="tx2">
                    <a:lumMod val="75000"/>
                  </a:schemeClr>
                </a:solidFill>
              </a:rPr>
              <a:t>ราย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8342" y="1661495"/>
            <a:ext cx="815746" cy="492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700" b="1" dirty="0">
                <a:solidFill>
                  <a:schemeClr val="tx2">
                    <a:lumMod val="75000"/>
                  </a:schemeClr>
                </a:solidFill>
              </a:rPr>
              <a:t>อัตราตาย</a:t>
            </a:r>
          </a:p>
          <a:p>
            <a:pPr algn="ctr"/>
            <a:r>
              <a:rPr lang="th-TH" sz="1200" b="1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  <a:p>
            <a:pPr algn="ctr"/>
            <a:r>
              <a:rPr lang="th-TH" sz="700" b="1" dirty="0" smtClean="0">
                <a:solidFill>
                  <a:schemeClr val="accent2">
                    <a:lumMod val="75000"/>
                  </a:schemeClr>
                </a:solidFill>
              </a:rPr>
              <a:t> ต่อประชากร</a:t>
            </a:r>
            <a:r>
              <a:rPr lang="th-TH" sz="700" b="1" dirty="0">
                <a:solidFill>
                  <a:schemeClr val="accent2">
                    <a:lumMod val="75000"/>
                  </a:schemeClr>
                </a:solidFill>
              </a:rPr>
              <a:t>แสนคน</a:t>
            </a:r>
            <a:endParaRPr lang="th-TH" sz="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8342" y="1659048"/>
            <a:ext cx="810000" cy="492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700" b="1" dirty="0">
                <a:solidFill>
                  <a:schemeClr val="tx2">
                    <a:lumMod val="75000"/>
                  </a:schemeClr>
                </a:solidFill>
              </a:rPr>
              <a:t>อัตราป่วย</a:t>
            </a:r>
          </a:p>
          <a:p>
            <a:pPr algn="ctr"/>
            <a:r>
              <a:rPr lang="th-TH" sz="1200" b="1" dirty="0" smtClean="0">
                <a:solidFill>
                  <a:schemeClr val="accent2">
                    <a:lumMod val="75000"/>
                  </a:schemeClr>
                </a:solidFill>
              </a:rPr>
              <a:t>197.76</a:t>
            </a:r>
          </a:p>
          <a:p>
            <a:pPr algn="ctr"/>
            <a:r>
              <a:rPr lang="th-TH" sz="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700" b="1" dirty="0">
                <a:solidFill>
                  <a:schemeClr val="accent2">
                    <a:lumMod val="75000"/>
                  </a:schemeClr>
                </a:solidFill>
              </a:rPr>
              <a:t>ต่อประชากรแสนคน</a:t>
            </a:r>
            <a:endParaRPr lang="th-TH" sz="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1883" y="2139702"/>
            <a:ext cx="1944515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100" b="1" dirty="0">
                <a:solidFill>
                  <a:schemeClr val="accent1">
                    <a:lumMod val="50000"/>
                  </a:schemeClr>
                </a:solidFill>
              </a:rPr>
              <a:t>ข้อมูลการรักษาในโรงพยาบาล (วันนี้)</a:t>
            </a:r>
          </a:p>
        </p:txBody>
      </p:sp>
      <p:graphicFrame>
        <p:nvGraphicFramePr>
          <p:cNvPr id="15" name="ไดอะแกรม 14"/>
          <p:cNvGraphicFramePr/>
          <p:nvPr>
            <p:extLst>
              <p:ext uri="{D42A27DB-BD31-4B8C-83A1-F6EECF244321}">
                <p14:modId xmlns:p14="http://schemas.microsoft.com/office/powerpoint/2010/main" val="515024482"/>
              </p:ext>
            </p:extLst>
          </p:nvPr>
        </p:nvGraphicFramePr>
        <p:xfrm>
          <a:off x="3569668" y="2385967"/>
          <a:ext cx="1944000" cy="4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AutoShape 2" descr="กระทรวงสาธารณสุข (ประเทศไทย) - วิกิพีเดี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1"/>
            <a:ext cx="983184" cy="9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93372" y="1286313"/>
            <a:ext cx="1040488" cy="33855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dirty="0"/>
              <a:t>Spot map</a:t>
            </a:r>
            <a:endParaRPr lang="th-TH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C0DC01-51D5-4F1A-9893-246E612BA154}"/>
              </a:ext>
            </a:extLst>
          </p:cNvPr>
          <p:cNvSpPr txBox="1"/>
          <p:nvPr/>
        </p:nvSpPr>
        <p:spPr>
          <a:xfrm>
            <a:off x="35496" y="4830155"/>
            <a:ext cx="3184540" cy="2885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506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งานควบคุมโรค อ.ม่วงสามสิบ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19792" y="733565"/>
            <a:ext cx="2160000" cy="432048"/>
          </a:xfrm>
        </p:spPr>
        <p:txBody>
          <a:bodyPr>
            <a:normAutofit lnSpcReduction="10000"/>
          </a:bodyPr>
          <a:lstStyle/>
          <a:p>
            <a:r>
              <a:rPr lang="th-TH" sz="2400" b="1" dirty="0">
                <a:solidFill>
                  <a:schemeClr val="tx2">
                    <a:lumMod val="75000"/>
                  </a:schemeClr>
                </a:solidFill>
              </a:rPr>
              <a:t>วันที่ 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</a:rPr>
              <a:t>2 ธันวาคม 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</a:rPr>
              <a:t>2566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AE4DAEFB-0891-45D9-80CD-B3D7FADB9182}"/>
              </a:ext>
            </a:extLst>
          </p:cNvPr>
          <p:cNvSpPr txBox="1">
            <a:spLocks/>
          </p:cNvSpPr>
          <p:nvPr/>
        </p:nvSpPr>
        <p:spPr>
          <a:xfrm>
            <a:off x="1146411" y="0"/>
            <a:ext cx="7976851" cy="706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สถานการณ์โรคไข้เลือดออก อ.ม่วงสามสิบ จังหวัดอุบลราชธานี ปี </a:t>
            </a:r>
            <a:r>
              <a:rPr lang="en-US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  <p:graphicFrame>
        <p:nvGraphicFramePr>
          <p:cNvPr id="22" name="แผนภูมิ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765030"/>
              </p:ext>
            </p:extLst>
          </p:nvPr>
        </p:nvGraphicFramePr>
        <p:xfrm>
          <a:off x="3237172" y="3437479"/>
          <a:ext cx="2292635" cy="165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กล่องข้อความ 3">
            <a:extLst>
              <a:ext uri="{FF2B5EF4-FFF2-40B4-BE49-F238E27FC236}">
                <a16:creationId xmlns:a16="http://schemas.microsoft.com/office/drawing/2014/main" xmlns="" id="{3816B043-B32E-1D8E-2ECD-38FB96B42989}"/>
              </a:ext>
            </a:extLst>
          </p:cNvPr>
          <p:cNvSpPr txBox="1"/>
          <p:nvPr/>
        </p:nvSpPr>
        <p:spPr>
          <a:xfrm>
            <a:off x="3649221" y="3272389"/>
            <a:ext cx="1658044" cy="298160"/>
          </a:xfrm>
          <a:prstGeom prst="rect">
            <a:avLst/>
          </a:prstGeom>
          <a:solidFill>
            <a:srgbClr val="FFC000"/>
          </a:solidFill>
        </p:spPr>
        <p:txBody>
          <a:bodyPr wrap="square" lIns="51435" tIns="25718" rIns="51435" bIns="25718" rtlCol="0">
            <a:spAutoFit/>
          </a:bodyPr>
          <a:lstStyle/>
          <a:p>
            <a:pPr algn="ctr"/>
            <a:r>
              <a:rPr lang="th-TH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ผู้ป่วยส่วนใหญ่เป็นวัยรุ่น </a:t>
            </a:r>
            <a:r>
              <a:rPr lang="en-US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– 24 </a:t>
            </a:r>
            <a:r>
              <a:rPr lang="th-TH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25.15%</a:t>
            </a:r>
            <a:r>
              <a:rPr lang="th-TH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ctr"/>
            <a:r>
              <a:rPr lang="th-TH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รองลงมาคือกลุ่มนักเรียน อายุ </a:t>
            </a:r>
            <a:r>
              <a:rPr lang="en-US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10 -14 </a:t>
            </a:r>
            <a:r>
              <a:rPr lang="th-TH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(</a:t>
            </a:r>
            <a:r>
              <a:rPr lang="en-US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20.96%</a:t>
            </a:r>
            <a:r>
              <a:rPr lang="th-TH" sz="8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78" y="3008045"/>
            <a:ext cx="1188000" cy="2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05" y="2226839"/>
            <a:ext cx="3402000" cy="139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05" y="717336"/>
            <a:ext cx="3394856" cy="150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05" y="3624345"/>
            <a:ext cx="3394855" cy="149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1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8191"/>
          <a:stretch/>
        </p:blipFill>
        <p:spPr>
          <a:xfrm>
            <a:off x="71250" y="819781"/>
            <a:ext cx="3574413" cy="3829682"/>
          </a:xfrm>
        </p:spPr>
      </p:pic>
      <p:sp>
        <p:nvSpPr>
          <p:cNvPr id="6" name="TextBox 5"/>
          <p:cNvSpPr txBox="1"/>
          <p:nvPr/>
        </p:nvSpPr>
        <p:spPr>
          <a:xfrm>
            <a:off x="163773" y="4851779"/>
            <a:ext cx="226211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h-TH" sz="1400" dirty="0"/>
              <a:t>ที่มา </a:t>
            </a:r>
            <a:r>
              <a:rPr lang="en-US" sz="1400" dirty="0"/>
              <a:t>: </a:t>
            </a:r>
            <a:r>
              <a:rPr lang="th-TH" sz="1400" dirty="0"/>
              <a:t>รายงาน 506 ข้อมูล ณ วันที่ </a:t>
            </a:r>
            <a:r>
              <a:rPr lang="th-TH" sz="1400" dirty="0" smtClean="0"/>
              <a:t>2 ธ.ค.</a:t>
            </a:r>
            <a:r>
              <a:rPr lang="th-TH" sz="1400" dirty="0"/>
              <a:t>66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8" y="4324094"/>
            <a:ext cx="942975" cy="45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45663" y="891031"/>
            <a:ext cx="2301352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q"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ปี 2566 พบผู้ป่วย จำนวน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47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ราย คิดเป็นอัตราป่วย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55.66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ต่อประชากรแสนคน 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มีรายงานผู้เสียชีวิต จำนวน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อายุต่ำสุด 29 ปี สูงสุด 75 ปี 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อัตราส่วนเพศชายต่อหญิง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2.6:1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7711"/>
            <a:ext cx="9144000" cy="72926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000" dirty="0"/>
              <a:t>อัตราป่วยโรค</a:t>
            </a:r>
            <a:r>
              <a:rPr lang="th-TH" sz="3000" dirty="0" err="1"/>
              <a:t>เลปโตส</a:t>
            </a:r>
            <a:r>
              <a:rPr lang="th-TH" sz="3000" dirty="0"/>
              <a:t>ไปโร</a:t>
            </a:r>
            <a:r>
              <a:rPr lang="th-TH" sz="3000" dirty="0" err="1"/>
              <a:t>สิส</a:t>
            </a:r>
            <a:r>
              <a:rPr lang="th-TH" sz="3000" dirty="0"/>
              <a:t> อำเภอม่วงสามสิบ ปี 2566 จำแนกรายตำบล </a:t>
            </a: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2658776368"/>
              </p:ext>
            </p:extLst>
          </p:nvPr>
        </p:nvGraphicFramePr>
        <p:xfrm>
          <a:off x="3224284" y="2355726"/>
          <a:ext cx="3324480" cy="278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16" y="794801"/>
            <a:ext cx="2775452" cy="374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7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7712"/>
            <a:ext cx="9144000" cy="7395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000" dirty="0"/>
              <a:t>สถานการณ์โรค</a:t>
            </a:r>
            <a:r>
              <a:rPr lang="th-TH" sz="3000" dirty="0" err="1"/>
              <a:t>เลปโตส</a:t>
            </a:r>
            <a:r>
              <a:rPr lang="th-TH" sz="3000" dirty="0"/>
              <a:t>ไป</a:t>
            </a:r>
            <a:r>
              <a:rPr lang="th-TH" sz="3000" dirty="0"/>
              <a:t>โร</a:t>
            </a:r>
            <a:r>
              <a:rPr lang="th-TH" sz="3000" dirty="0" err="1"/>
              <a:t>ซิส</a:t>
            </a:r>
            <a:r>
              <a:rPr lang="th-TH" sz="3000" dirty="0"/>
              <a:t> </a:t>
            </a:r>
            <a:r>
              <a:rPr lang="th-TH" sz="3000" dirty="0"/>
              <a:t>อ.ม่วงสามสิบ ปี </a:t>
            </a:r>
            <a:r>
              <a:rPr lang="th-TH" sz="3000" dirty="0"/>
              <a:t>2566</a:t>
            </a:r>
            <a:endParaRPr lang="th-TH" sz="3000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773" y="4851779"/>
            <a:ext cx="226211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h-TH" sz="1400" dirty="0"/>
              <a:t>ที่มา </a:t>
            </a:r>
            <a:r>
              <a:rPr lang="en-US" sz="1400" dirty="0"/>
              <a:t>: </a:t>
            </a:r>
            <a:r>
              <a:rPr lang="th-TH" sz="1400" dirty="0"/>
              <a:t>รายงาน 506 ข้อมูล ณ วันที่ </a:t>
            </a:r>
            <a:r>
              <a:rPr lang="th-TH" sz="1400" dirty="0" smtClean="0"/>
              <a:t>2 ธ.ค.</a:t>
            </a:r>
            <a:r>
              <a:rPr lang="th-TH" sz="1400" dirty="0"/>
              <a:t>66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4054" y="800669"/>
            <a:ext cx="698083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q"/>
            </a:pPr>
            <a:r>
              <a:rPr lang="th-TH" sz="1800" b="1" dirty="0"/>
              <a:t>จำนวนผู้ป่วยสูงเกิน</a:t>
            </a:r>
            <a:r>
              <a:rPr lang="th-TH" sz="1800" b="1" dirty="0" err="1"/>
              <a:t>ค่ามัธย</a:t>
            </a:r>
            <a:r>
              <a:rPr lang="th-TH" sz="1800" b="1" dirty="0"/>
              <a:t>ฐาน </a:t>
            </a:r>
            <a:r>
              <a:rPr lang="th-TH" sz="1800" b="1" dirty="0"/>
              <a:t>9.3 เท่าในเดือนสิงหาคม </a:t>
            </a:r>
            <a:r>
              <a:rPr lang="th-TH" sz="1800" b="1" dirty="0"/>
              <a:t>และมี</a:t>
            </a:r>
            <a:r>
              <a:rPr lang="th-TH" sz="1800" b="1" dirty="0"/>
              <a:t>แนวโน้มลดลงในเดือนกันยายน </a:t>
            </a:r>
          </a:p>
          <a:p>
            <a:r>
              <a:rPr lang="th-TH" sz="1800" b="1" dirty="0"/>
              <a:t>ไม่</a:t>
            </a:r>
            <a:r>
              <a:rPr lang="th-TH" sz="1800" b="1" dirty="0"/>
              <a:t>มีการระบาดเป็นกลุ่มก้อน </a:t>
            </a:r>
            <a:r>
              <a:rPr lang="th-TH" sz="1800" b="1" dirty="0"/>
              <a:t>อัตราป่วยตายเท่ากับ 4.26 </a:t>
            </a:r>
            <a:endParaRPr lang="th-TH" sz="1800" b="1" dirty="0"/>
          </a:p>
        </p:txBody>
      </p:sp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523167"/>
              </p:ext>
            </p:extLst>
          </p:nvPr>
        </p:nvGraphicFramePr>
        <p:xfrm>
          <a:off x="1433016" y="1463723"/>
          <a:ext cx="6226791" cy="313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32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5706A-36CD-4BFE-BEF9-71695F30537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84139"/>
              </p:ext>
            </p:extLst>
          </p:nvPr>
        </p:nvGraphicFramePr>
        <p:xfrm>
          <a:off x="4682355" y="736979"/>
          <a:ext cx="4461645" cy="214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7711"/>
            <a:ext cx="9144000" cy="729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สถานการณ์โรคไข้หวัดใหญ่ อำเภอม่วงสามสิบ ปี 2566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74757"/>
              </p:ext>
            </p:extLst>
          </p:nvPr>
        </p:nvGraphicFramePr>
        <p:xfrm>
          <a:off x="1" y="736979"/>
          <a:ext cx="4572000" cy="213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6367" y="3075806"/>
            <a:ext cx="3592774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q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ปี 2566 พบผู้ป่วย จำนวน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817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ราย คิดเป็นอัตราป่วย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867.47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ต่อประชากรแสนคน 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มีรายงานผู้เสียชีวิต จำนวน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0 ราย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อายุต่ำสุด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2 เดือน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สูงสุด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87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ปี 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พบผู้ป่วยเพศหญิงจำนวน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426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ราย เพศชาย จำนวน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391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อัตราส่วนเพศหญิงต่อเพศชาย </a:t>
            </a:r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1.1:1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161411"/>
              </p:ext>
            </p:extLst>
          </p:nvPr>
        </p:nvGraphicFramePr>
        <p:xfrm>
          <a:off x="4002206" y="2876266"/>
          <a:ext cx="5141794" cy="226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08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915567"/>
            <a:ext cx="3312368" cy="18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ผลงานสะสม 35,303 เข็ม</a:t>
            </a:r>
          </a:p>
          <a:p>
            <a:pPr marL="0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ผลงานสะสม ร้อยละ  91.65 (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Quick win)</a:t>
            </a:r>
          </a:p>
          <a:p>
            <a:pPr marL="0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**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อำเภอที่ผลงานฉีดบรรลุ </a:t>
            </a:r>
            <a:r>
              <a:rPr lang="en-US" sz="1800" dirty="0" err="1" smtClean="0">
                <a:latin typeface="TH SarabunPSK" pitchFamily="34" charset="-34"/>
                <a:cs typeface="TH SarabunPSK" pitchFamily="34" charset="-34"/>
              </a:rPr>
              <a:t>Quickwin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ธ.ค.66 แล้ว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อำเภอ ได้แก่ ม่วงสามสิบ นาตาล </a:t>
            </a:r>
            <a:endParaRPr lang="th-TH" sz="18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ดอน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มดแดง กุด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ข้าวปุ้น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ศรีเมือง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ใหม่ </a:t>
            </a:r>
            <a:r>
              <a:rPr lang="th-TH" sz="1800" dirty="0" err="1">
                <a:latin typeface="TH SarabunPSK" pitchFamily="34" charset="-34"/>
                <a:cs typeface="TH SarabunPSK" pitchFamily="34" charset="-34"/>
              </a:rPr>
              <a:t>เขมราฐ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บุณฑริก น้ำยืน โพธิ์ไทร สิรินธร เดช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อุดม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AAEE3EF0-6D11-B10C-83DE-B2784B928F58}"/>
              </a:ext>
            </a:extLst>
          </p:cNvPr>
          <p:cNvSpPr txBox="1">
            <a:spLocks/>
          </p:cNvSpPr>
          <p:nvPr/>
        </p:nvSpPr>
        <p:spPr>
          <a:xfrm>
            <a:off x="323528" y="112280"/>
            <a:ext cx="8602262" cy="659270"/>
          </a:xfrm>
          <a:prstGeom prst="rect">
            <a:avLst/>
          </a:prstGeom>
        </p:spPr>
        <p:txBody>
          <a:bodyPr vert="horz" lIns="81630" tIns="40814" rIns="81630" bIns="408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ผลการฉีดวัคซีน</a:t>
            </a:r>
            <a:r>
              <a:rPr lang="en-US" sz="2300" b="1" dirty="0">
                <a:latin typeface="TH SarabunPSK" pitchFamily="34" charset="-34"/>
                <a:cs typeface="TH SarabunPSK" pitchFamily="34" charset="-34"/>
              </a:rPr>
              <a:t> HPV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สะสม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จังหวัดอุบลราชธานี 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ระหว่าง</a:t>
            </a:r>
            <a:r>
              <a:rPr lang="th-TH" sz="2300" b="1" dirty="0">
                <a:latin typeface="TH SarabunPSK" pitchFamily="34" charset="-34"/>
                <a:cs typeface="TH SarabunPSK" pitchFamily="34" charset="-34"/>
              </a:rPr>
              <a:t>วันที่ 1 มิถุนายน 2566 ถึง</a:t>
            </a:r>
            <a:r>
              <a:rPr lang="th-TH" sz="2300" b="1" dirty="0" smtClean="0">
                <a:latin typeface="TH SarabunPSK" pitchFamily="34" charset="-34"/>
                <a:cs typeface="TH SarabunPSK" pitchFamily="34" charset="-34"/>
              </a:rPr>
              <a:t>ปัจจุบัน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(4 ธันวาคม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2566)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r="3540"/>
          <a:stretch/>
        </p:blipFill>
        <p:spPr bwMode="auto">
          <a:xfrm>
            <a:off x="3491880" y="627534"/>
            <a:ext cx="543391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AAEE3EF0-6D11-B10C-83DE-B2784B928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068" y="123478"/>
            <a:ext cx="4906888" cy="1008112"/>
          </a:xfrm>
          <a:prstGeom prst="rect">
            <a:avLst/>
          </a:prstGeom>
        </p:spPr>
        <p:txBody>
          <a:bodyPr vert="horz" lIns="81630" tIns="40814" rIns="81630" bIns="4081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ผลการฉีดวัคซีน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 HPV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สะสมอำเภอม่วงสามสิบ ระหว่าง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วันที่ 1 มิถุนายน 2566 ถึง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ปัจจุบัน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(5 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ธันวาคม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2566)</a:t>
            </a:r>
            <a:endParaRPr lang="th-TH" sz="1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52718"/>
              </p:ext>
            </p:extLst>
          </p:nvPr>
        </p:nvGraphicFramePr>
        <p:xfrm>
          <a:off x="6588224" y="197313"/>
          <a:ext cx="2376264" cy="4835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612"/>
                <a:gridCol w="1272652"/>
              </a:tblGrid>
              <a:tr h="2091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รพ.สต.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ยอด </a:t>
                      </a:r>
                      <a:r>
                        <a:rPr lang="en-US" sz="14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Dashboard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ม่วงสามสิบ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798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หนองไข่นก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88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น้ำคำแดง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ไผ่ใหญ่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นาดี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53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หนองเหล่า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52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สร้างมิ่ง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41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ทุ่งมณี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37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หนองฮาง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ผักกระย่า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ยางสักฯ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หนองเมือง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ขมิ้น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หนองสองห้อง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หนองหลัก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หนองแสง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โพนแพง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โนนขวาว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หนองขุ่น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พระโรจน์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ดอนแดงใหญ่ 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ยางเครือ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แสงไผ่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3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บัวยาง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71" marR="6871" marT="6871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8698" y="987574"/>
            <a:ext cx="331236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ผลงานสะสม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1619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เข็ม</a:t>
            </a:r>
          </a:p>
          <a:p>
            <a:pPr marL="0" indent="0">
              <a:buNone/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ผลงานสะสม ร้อยละ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140.58 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Quick win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" y="2715266"/>
            <a:ext cx="4813943" cy="242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24" y="915566"/>
            <a:ext cx="292854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2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1224</Words>
  <Application>Microsoft Office PowerPoint</Application>
  <PresentationFormat>นำเสนอทางหน้าจอ (16:9)</PresentationFormat>
  <Paragraphs>305</Paragraphs>
  <Slides>10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งานควบคุมโรค</vt:lpstr>
      <vt:lpstr>งานนำเสนอ PowerPoint</vt:lpstr>
      <vt:lpstr>สถานการณ์โรคติดต่อที่ต้องเฝ้าระวังทางระบาดวิทยา อำเภอม่วงสามสิบ ประจำสัปดาห์ที่ 48 (1 ม.ค. – 2 พ.ย.2566)</vt:lpstr>
      <vt:lpstr>งานนำเสนอ PowerPoint</vt:lpstr>
      <vt:lpstr>อัตราป่วยโรคเลปโตสไปโรสิส อำเภอม่วงสามสิบ ปี 2566 จำแนกรายตำบล </vt:lpstr>
      <vt:lpstr>สถานการณ์โรคเลปโตสไปโรซิส อ.ม่วงสามสิบ ปี 2566</vt:lpstr>
      <vt:lpstr>งานนำเสนอ PowerPoint</vt:lpstr>
      <vt:lpstr>งานนำเสนอ PowerPoint</vt:lpstr>
      <vt:lpstr>ผลการฉีดวัคซีน HPV สะสมอำเภอม่วงสามสิบ ระหว่างวันที่ 1 มิถุนายน 2566 ถึงปัจจุบัน (5 ธันวาคม 2566)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Anna</dc:creator>
  <cp:lastModifiedBy>Anna</cp:lastModifiedBy>
  <cp:revision>18</cp:revision>
  <dcterms:created xsi:type="dcterms:W3CDTF">2023-10-26T05:10:06Z</dcterms:created>
  <dcterms:modified xsi:type="dcterms:W3CDTF">2023-12-05T10:49:25Z</dcterms:modified>
</cp:coreProperties>
</file>