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2.xml" ContentType="application/vnd.openxmlformats-officedocument.drawingml.chartshapes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ppt/charts/chart14.xml" ContentType="application/vnd.openxmlformats-officedocument.drawingml.chart+xml"/>
  <Override PartName="/ppt/charts/style14.xml" ContentType="application/vnd.ms-office.chartstyle+xml"/>
  <Override PartName="/ppt/charts/colors1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51" r:id="rId1"/>
  </p:sldMasterIdLst>
  <p:sldIdLst>
    <p:sldId id="256" r:id="rId2"/>
    <p:sldId id="266" r:id="rId3"/>
    <p:sldId id="257" r:id="rId4"/>
    <p:sldId id="260" r:id="rId5"/>
    <p:sldId id="258" r:id="rId6"/>
    <p:sldId id="261" r:id="rId7"/>
    <p:sldId id="262" r:id="rId8"/>
    <p:sldId id="264" r:id="rId9"/>
    <p:sldId id="263" r:id="rId10"/>
    <p:sldId id="265" r:id="rId11"/>
    <p:sldId id="270" r:id="rId12"/>
    <p:sldId id="268" r:id="rId13"/>
    <p:sldId id="274" r:id="rId14"/>
    <p:sldId id="273" r:id="rId15"/>
    <p:sldId id="275" r:id="rId16"/>
    <p:sldId id="272" r:id="rId17"/>
    <p:sldId id="271" r:id="rId18"/>
    <p:sldId id="276" r:id="rId19"/>
  </p:sldIdLst>
  <p:sldSz cx="12192000" cy="6858000"/>
  <p:notesSz cx="6858000" cy="9144000"/>
  <p:defaultTextStyle>
    <a:defPPr>
      <a:defRPr lang="th-TH"/>
    </a:defPPr>
    <a:lvl1pPr marL="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8A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2"/>
    <p:restoredTop sz="94694"/>
  </p:normalViewPr>
  <p:slideViewPr>
    <p:cSldViewPr snapToGrid="0">
      <p:cViewPr varScale="1">
        <p:scale>
          <a:sx n="109" d="100"/>
          <a:sy n="109" d="100"/>
        </p:scale>
        <p:origin x="192" y="4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9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0.xlsx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1.xlsx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2.xlsx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3.xlsx"/><Relationship Id="rId2" Type="http://schemas.microsoft.com/office/2011/relationships/chartColorStyle" Target="colors14.xml"/><Relationship Id="rId1" Type="http://schemas.microsoft.com/office/2011/relationships/chartStyle" Target="style14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1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2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__________Microsoft_Excel8.xlsx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จำแนกตามรพ.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0000"/>
                      <a:lumMod val="100000"/>
                    </a:schemeClr>
                  </a:gs>
                  <a:gs pos="50000">
                    <a:schemeClr val="accent1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1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2E11-5A40-AC0C-6D303C41C8A1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3">
                      <a:satMod val="100000"/>
                      <a:lumMod val="100000"/>
                    </a:schemeClr>
                  </a:gs>
                  <a:gs pos="50000">
                    <a:schemeClr val="accent3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3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2E11-5A40-AC0C-6D303C41C8A1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5-2E11-5A40-AC0C-6D303C41C8A1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ctr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Sheet1!$A$2:$A$4</c:f>
              <c:strCache>
                <c:ptCount val="3"/>
                <c:pt idx="0">
                  <c:v>สปส.</c:v>
                </c:pt>
                <c:pt idx="1">
                  <c:v>50 พรรษา</c:v>
                </c:pt>
                <c:pt idx="2">
                  <c:v>พระศรี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2357</c:v>
                </c:pt>
                <c:pt idx="1">
                  <c:v>1821</c:v>
                </c:pt>
                <c:pt idx="2">
                  <c:v>167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900-2D44-A984-A2034ADF3AF2}"/>
            </c:ext>
          </c:extLst>
        </c:ser>
        <c:dLbls>
          <c:dLblPos val="ctr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2800" b="0" i="0" u="none" strike="noStrike" kern="1200" baseline="0">
                <a:solidFill>
                  <a:schemeClr val="lt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</c:legendEntry>
      <c:layout>
        <c:manualLayout>
          <c:xMode val="edge"/>
          <c:yMode val="edge"/>
          <c:x val="0.74797661655929359"/>
          <c:y val="0.30570026470179001"/>
          <c:w val="0.15808717092181659"/>
          <c:h val="0.38262852889483367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Refer ER</a:t>
            </a:r>
            <a:r>
              <a:rPr lang="th-TH" dirty="0"/>
              <a:t>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stroke</c:v>
                </c:pt>
                <c:pt idx="1">
                  <c:v>HI+concussion</c:v>
                </c:pt>
                <c:pt idx="2">
                  <c:v>UGIB</c:v>
                </c:pt>
                <c:pt idx="3">
                  <c:v>CHF</c:v>
                </c:pt>
                <c:pt idx="4">
                  <c:v>Pneumononia</c:v>
                </c:pt>
                <c:pt idx="5">
                  <c:v>AOC</c:v>
                </c:pt>
                <c:pt idx="6">
                  <c:v>COPD</c:v>
                </c:pt>
                <c:pt idx="7">
                  <c:v>Sepsis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106</c:v>
                </c:pt>
                <c:pt idx="1">
                  <c:v>111</c:v>
                </c:pt>
                <c:pt idx="2">
                  <c:v>48</c:v>
                </c:pt>
                <c:pt idx="3">
                  <c:v>26</c:v>
                </c:pt>
                <c:pt idx="4">
                  <c:v>24</c:v>
                </c:pt>
                <c:pt idx="5">
                  <c:v>20</c:v>
                </c:pt>
                <c:pt idx="6">
                  <c:v>14</c:v>
                </c:pt>
                <c:pt idx="7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stroke</c:v>
                </c:pt>
                <c:pt idx="1">
                  <c:v>HI+concussion</c:v>
                </c:pt>
                <c:pt idx="2">
                  <c:v>UGIB</c:v>
                </c:pt>
                <c:pt idx="3">
                  <c:v>CHF</c:v>
                </c:pt>
                <c:pt idx="4">
                  <c:v>Pneumononia</c:v>
                </c:pt>
                <c:pt idx="5">
                  <c:v>AOC</c:v>
                </c:pt>
                <c:pt idx="6">
                  <c:v>COPD</c:v>
                </c:pt>
                <c:pt idx="7">
                  <c:v>Sepsis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stroke</c:v>
                </c:pt>
                <c:pt idx="1">
                  <c:v>HI+concussion</c:v>
                </c:pt>
                <c:pt idx="2">
                  <c:v>UGIB</c:v>
                </c:pt>
                <c:pt idx="3">
                  <c:v>CHF</c:v>
                </c:pt>
                <c:pt idx="4">
                  <c:v>Pneumononia</c:v>
                </c:pt>
                <c:pt idx="5">
                  <c:v>AOC</c:v>
                </c:pt>
                <c:pt idx="6">
                  <c:v>COPD</c:v>
                </c:pt>
                <c:pt idx="7">
                  <c:v>Sepsis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ตามความรุนแรง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วิกฤติ</c:v>
                </c:pt>
                <c:pt idx="1">
                  <c:v>กึ่งวิกฤติ</c:v>
                </c:pt>
                <c:pt idx="2">
                  <c:v>เร่งด่วน</c:v>
                </c:pt>
                <c:pt idx="3">
                  <c:v>ฉุกเฉินไม่รุนแรง</c:v>
                </c:pt>
                <c:pt idx="4">
                  <c:v>ทั่วไป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</c:v>
                </c:pt>
                <c:pt idx="1">
                  <c:v>11</c:v>
                </c:pt>
                <c:pt idx="2">
                  <c:v>30</c:v>
                </c:pt>
                <c:pt idx="3">
                  <c:v>69</c:v>
                </c:pt>
                <c:pt idx="4">
                  <c:v>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Refer ward 1 </a:t>
            </a:r>
            <a:r>
              <a:rPr lang="th-TH" dirty="0"/>
              <a:t>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fever</c:v>
                </c:pt>
                <c:pt idx="1">
                  <c:v>CHF</c:v>
                </c:pt>
                <c:pt idx="2">
                  <c:v>ESRD</c:v>
                </c:pt>
                <c:pt idx="3">
                  <c:v>Pneumonia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</c:v>
                </c:pt>
                <c:pt idx="1">
                  <c:v>18</c:v>
                </c:pt>
                <c:pt idx="2">
                  <c:v>11</c:v>
                </c:pt>
                <c:pt idx="3">
                  <c:v>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fever</c:v>
                </c:pt>
                <c:pt idx="1">
                  <c:v>CHF</c:v>
                </c:pt>
                <c:pt idx="2">
                  <c:v>ESRD</c:v>
                </c:pt>
                <c:pt idx="3">
                  <c:v>Pneumonia</c:v>
                </c:pt>
              </c:strCache>
            </c:strRef>
          </c:cat>
          <c:val>
            <c:numRef>
              <c:f>Sheet1!$C$2:$C$5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Sheet1!$A$2:$A$5</c:f>
              <c:strCache>
                <c:ptCount val="4"/>
                <c:pt idx="0">
                  <c:v>fever</c:v>
                </c:pt>
                <c:pt idx="1">
                  <c:v>CHF</c:v>
                </c:pt>
                <c:pt idx="2">
                  <c:v>ESRD</c:v>
                </c:pt>
                <c:pt idx="3">
                  <c:v>Pneumonia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ตามความรุนแรง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วิกฤติ</c:v>
                </c:pt>
                <c:pt idx="1">
                  <c:v>กึ่งวิกฤติ</c:v>
                </c:pt>
                <c:pt idx="2">
                  <c:v>เร่งด่วน</c:v>
                </c:pt>
                <c:pt idx="3">
                  <c:v>ฉุกเฉินไม่รุนแรง</c:v>
                </c:pt>
                <c:pt idx="4">
                  <c:v>ทั่วไป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11</c:v>
                </c:pt>
                <c:pt idx="1">
                  <c:v>29</c:v>
                </c:pt>
                <c:pt idx="2">
                  <c:v>31</c:v>
                </c:pt>
                <c:pt idx="3">
                  <c:v>59</c:v>
                </c:pt>
                <c:pt idx="4">
                  <c:v>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Refer ward 2 </a:t>
            </a:r>
            <a:r>
              <a:rPr lang="th-TH" dirty="0"/>
              <a:t>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CHF</c:v>
                </c:pt>
                <c:pt idx="1">
                  <c:v>Pneumonia</c:v>
                </c:pt>
                <c:pt idx="2">
                  <c:v>Infected wound</c:v>
                </c:pt>
                <c:pt idx="3">
                  <c:v>ESRD</c:v>
                </c:pt>
                <c:pt idx="4">
                  <c:v>Gut obstruction</c:v>
                </c:pt>
                <c:pt idx="5">
                  <c:v>Lepto</c:v>
                </c:pt>
                <c:pt idx="6">
                  <c:v>AF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15</c:v>
                </c:pt>
                <c:pt idx="1">
                  <c:v>15</c:v>
                </c:pt>
                <c:pt idx="2">
                  <c:v>8</c:v>
                </c:pt>
                <c:pt idx="3">
                  <c:v>6</c:v>
                </c:pt>
                <c:pt idx="4">
                  <c:v>5</c:v>
                </c:pt>
                <c:pt idx="5">
                  <c:v>3</c:v>
                </c:pt>
                <c:pt idx="6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CHF</c:v>
                </c:pt>
                <c:pt idx="1">
                  <c:v>Pneumonia</c:v>
                </c:pt>
                <c:pt idx="2">
                  <c:v>Infected wound</c:v>
                </c:pt>
                <c:pt idx="3">
                  <c:v>ESRD</c:v>
                </c:pt>
                <c:pt idx="4">
                  <c:v>Gut obstruction</c:v>
                </c:pt>
                <c:pt idx="5">
                  <c:v>Lepto</c:v>
                </c:pt>
                <c:pt idx="6">
                  <c:v>AF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CHF</c:v>
                </c:pt>
                <c:pt idx="1">
                  <c:v>Pneumonia</c:v>
                </c:pt>
                <c:pt idx="2">
                  <c:v>Infected wound</c:v>
                </c:pt>
                <c:pt idx="3">
                  <c:v>ESRD</c:v>
                </c:pt>
                <c:pt idx="4">
                  <c:v>Gut obstruction</c:v>
                </c:pt>
                <c:pt idx="5">
                  <c:v>Lepto</c:v>
                </c:pt>
                <c:pt idx="6">
                  <c:v>AF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Refer out </a:t>
            </a:r>
            <a:r>
              <a:rPr lang="th-TH" dirty="0"/>
              <a:t>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HT</c:v>
                </c:pt>
                <c:pt idx="1">
                  <c:v>stroke</c:v>
                </c:pt>
                <c:pt idx="2">
                  <c:v>cataract</c:v>
                </c:pt>
                <c:pt idx="3">
                  <c:v>ESRD</c:v>
                </c:pt>
                <c:pt idx="4">
                  <c:v>HI</c:v>
                </c:pt>
                <c:pt idx="5">
                  <c:v>CHF</c:v>
                </c:pt>
                <c:pt idx="6">
                  <c:v>UGIB</c:v>
                </c:pt>
                <c:pt idx="7">
                  <c:v>Pneumonia</c:v>
                </c:pt>
              </c:strCache>
            </c:strRef>
          </c:cat>
          <c:val>
            <c:numRef>
              <c:f>Sheet1!$B$2:$B$9</c:f>
              <c:numCache>
                <c:formatCode>General</c:formatCode>
                <c:ptCount val="8"/>
                <c:pt idx="0">
                  <c:v>229</c:v>
                </c:pt>
                <c:pt idx="1">
                  <c:v>136</c:v>
                </c:pt>
                <c:pt idx="2">
                  <c:v>117</c:v>
                </c:pt>
                <c:pt idx="3">
                  <c:v>101</c:v>
                </c:pt>
                <c:pt idx="4">
                  <c:v>89</c:v>
                </c:pt>
                <c:pt idx="5">
                  <c:v>74</c:v>
                </c:pt>
                <c:pt idx="6">
                  <c:v>67</c:v>
                </c:pt>
                <c:pt idx="7">
                  <c:v>45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HT</c:v>
                </c:pt>
                <c:pt idx="1">
                  <c:v>stroke</c:v>
                </c:pt>
                <c:pt idx="2">
                  <c:v>cataract</c:v>
                </c:pt>
                <c:pt idx="3">
                  <c:v>ESRD</c:v>
                </c:pt>
                <c:pt idx="4">
                  <c:v>HI</c:v>
                </c:pt>
                <c:pt idx="5">
                  <c:v>CHF</c:v>
                </c:pt>
                <c:pt idx="6">
                  <c:v>UGIB</c:v>
                </c:pt>
                <c:pt idx="7">
                  <c:v>Pneumonia</c:v>
                </c:pt>
              </c:strCache>
            </c:strRef>
          </c:cat>
          <c:val>
            <c:numRef>
              <c:f>Sheet1!$C$2:$C$9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Sheet1!$A$2:$A$9</c:f>
              <c:strCache>
                <c:ptCount val="8"/>
                <c:pt idx="0">
                  <c:v>HT</c:v>
                </c:pt>
                <c:pt idx="1">
                  <c:v>stroke</c:v>
                </c:pt>
                <c:pt idx="2">
                  <c:v>cataract</c:v>
                </c:pt>
                <c:pt idx="3">
                  <c:v>ESRD</c:v>
                </c:pt>
                <c:pt idx="4">
                  <c:v>HI</c:v>
                </c:pt>
                <c:pt idx="5">
                  <c:v>CHF</c:v>
                </c:pt>
                <c:pt idx="6">
                  <c:v>UGIB</c:v>
                </c:pt>
                <c:pt idx="7">
                  <c:v>Pneumonia</c:v>
                </c:pt>
              </c:strCache>
            </c:strRef>
          </c:cat>
          <c:val>
            <c:numRef>
              <c:f>Sheet1!$D$2:$D$9</c:f>
              <c:numCache>
                <c:formatCode>General</c:formatCode>
                <c:ptCount val="8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รายแผนก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0000"/>
                      <a:lumMod val="100000"/>
                    </a:schemeClr>
                  </a:gs>
                  <a:gs pos="50000">
                    <a:schemeClr val="accent1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1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0000"/>
                      <a:lumMod val="100000"/>
                    </a:schemeClr>
                  </a:gs>
                  <a:gs pos="50000">
                    <a:schemeClr val="accent2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2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0000"/>
                      <a:lumMod val="100000"/>
                    </a:schemeClr>
                  </a:gs>
                  <a:gs pos="50000">
                    <a:schemeClr val="accent3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3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0000"/>
                      <a:lumMod val="100000"/>
                    </a:schemeClr>
                  </a:gs>
                  <a:gs pos="50000">
                    <a:schemeClr val="accent4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4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satMod val="100000"/>
                      <a:lumMod val="100000"/>
                    </a:schemeClr>
                  </a:gs>
                  <a:gs pos="50000">
                    <a:schemeClr val="accent6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6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satMod val="100000"/>
                      <a:lumMod val="100000"/>
                    </a:schemeClr>
                  </a:gs>
                  <a:gs pos="50000">
                    <a:schemeClr val="accent1">
                      <a:lumMod val="60000"/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1">
                      <a:lumMod val="60000"/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58CF-6D41-9A04-3378FD3B3E2E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satMod val="100000"/>
                      <a:lumMod val="100000"/>
                    </a:schemeClr>
                  </a:gs>
                  <a:gs pos="50000">
                    <a:schemeClr val="accent2">
                      <a:lumMod val="60000"/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2">
                      <a:lumMod val="60000"/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58CF-6D41-9A04-3378FD3B3E2E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satMod val="100000"/>
                      <a:lumMod val="100000"/>
                    </a:schemeClr>
                  </a:gs>
                  <a:gs pos="50000">
                    <a:schemeClr val="accent3">
                      <a:lumMod val="60000"/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3">
                      <a:lumMod val="60000"/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Sheet1!$A$2:$A$10</c:f>
              <c:strCache>
                <c:ptCount val="9"/>
                <c:pt idx="0">
                  <c:v>OPD</c:v>
                </c:pt>
                <c:pt idx="1">
                  <c:v>ER</c:v>
                </c:pt>
                <c:pt idx="2">
                  <c:v>clinic HT</c:v>
                </c:pt>
                <c:pt idx="3">
                  <c:v>ward 1</c:v>
                </c:pt>
                <c:pt idx="4">
                  <c:v>DM clinic</c:v>
                </c:pt>
                <c:pt idx="5">
                  <c:v>ward 2</c:v>
                </c:pt>
                <c:pt idx="6">
                  <c:v>LR</c:v>
                </c:pt>
                <c:pt idx="7">
                  <c:v>จิตเวช</c:v>
                </c:pt>
                <c:pt idx="8">
                  <c:v>CKD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2566</c:v>
                </c:pt>
                <c:pt idx="1">
                  <c:v>863</c:v>
                </c:pt>
                <c:pt idx="2">
                  <c:v>210</c:v>
                </c:pt>
                <c:pt idx="3">
                  <c:v>170</c:v>
                </c:pt>
                <c:pt idx="4">
                  <c:v>164</c:v>
                </c:pt>
                <c:pt idx="5">
                  <c:v>162</c:v>
                </c:pt>
                <c:pt idx="6">
                  <c:v>73</c:v>
                </c:pt>
                <c:pt idx="7">
                  <c:v>102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ตามความรุนแรง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วิกฤติ</c:v>
                </c:pt>
                <c:pt idx="1">
                  <c:v>กึ่งวิกฤติ</c:v>
                </c:pt>
                <c:pt idx="2">
                  <c:v>เร่งด่วน</c:v>
                </c:pt>
                <c:pt idx="3">
                  <c:v>ฉุกเฉินไม่รุนแรง</c:v>
                </c:pt>
                <c:pt idx="4">
                  <c:v>ทั่วไป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199</c:v>
                </c:pt>
                <c:pt idx="1">
                  <c:v>171</c:v>
                </c:pt>
                <c:pt idx="2">
                  <c:v>335</c:v>
                </c:pt>
                <c:pt idx="3">
                  <c:v>2172</c:v>
                </c:pt>
                <c:pt idx="4">
                  <c:v>164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Unplan refer แพทย์ 113 ราย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0000"/>
                      <a:lumMod val="100000"/>
                    </a:schemeClr>
                  </a:gs>
                  <a:gs pos="50000">
                    <a:schemeClr val="accent1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1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0000"/>
                      <a:lumMod val="100000"/>
                    </a:schemeClr>
                  </a:gs>
                  <a:gs pos="50000">
                    <a:schemeClr val="accent2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2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0000"/>
                      <a:lumMod val="100000"/>
                    </a:schemeClr>
                  </a:gs>
                  <a:gs pos="50000">
                    <a:schemeClr val="accent3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3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0000"/>
                      <a:lumMod val="100000"/>
                    </a:schemeClr>
                  </a:gs>
                  <a:gs pos="50000">
                    <a:schemeClr val="accent4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4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OB</c:v>
                </c:pt>
                <c:pt idx="1">
                  <c:v>ward 1</c:v>
                </c:pt>
                <c:pt idx="2">
                  <c:v>ward 2</c:v>
                </c:pt>
                <c:pt idx="3">
                  <c:v>ward 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27</c:v>
                </c:pt>
                <c:pt idx="1">
                  <c:v>40</c:v>
                </c:pt>
                <c:pt idx="2">
                  <c:v>41</c:v>
                </c:pt>
                <c:pt idx="3">
                  <c:v>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Unplan refer </a:t>
            </a:r>
            <a:r>
              <a:rPr lang="th-TH" dirty="0"/>
              <a:t>โดยแพทย์ 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</c:strCache>
            </c:strRef>
          </c:cat>
          <c:val>
            <c:numRef>
              <c:f>Sheet1!$B$2:$B$8</c:f>
              <c:numCache>
                <c:formatCode>General</c:formatCode>
                <c:ptCount val="7"/>
                <c:pt idx="0">
                  <c:v>7</c:v>
                </c:pt>
                <c:pt idx="1">
                  <c:v>5</c:v>
                </c:pt>
                <c:pt idx="2">
                  <c:v>5</c:v>
                </c:pt>
                <c:pt idx="3">
                  <c:v>5</c:v>
                </c:pt>
                <c:pt idx="4">
                  <c:v>5</c:v>
                </c:pt>
                <c:pt idx="5">
                  <c:v>8</c:v>
                </c:pt>
                <c:pt idx="6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</c:strCache>
            </c:strRef>
          </c:cat>
          <c:val>
            <c:numRef>
              <c:f>Sheet1!$C$2:$C$8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Sheet1!$A$2:$A$8</c:f>
              <c:strCache>
                <c:ptCount val="7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</c:strCache>
            </c:strRef>
          </c:cat>
          <c:val>
            <c:numRef>
              <c:f>Sheet1!$D$2:$D$8</c:f>
              <c:numCache>
                <c:formatCode>General</c:formatCode>
                <c:ptCount val="7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Unplan refer in 24 hr 177 ราย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satMod val="100000"/>
                      <a:lumMod val="100000"/>
                    </a:schemeClr>
                  </a:gs>
                  <a:gs pos="50000">
                    <a:schemeClr val="accent1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1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satMod val="100000"/>
                      <a:lumMod val="100000"/>
                    </a:schemeClr>
                  </a:gs>
                  <a:gs pos="50000">
                    <a:schemeClr val="accent2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2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satMod val="100000"/>
                      <a:lumMod val="100000"/>
                    </a:schemeClr>
                  </a:gs>
                  <a:gs pos="50000">
                    <a:schemeClr val="accent3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3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satMod val="100000"/>
                      <a:lumMod val="100000"/>
                    </a:schemeClr>
                  </a:gs>
                  <a:gs pos="50000">
                    <a:schemeClr val="accent4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4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Sheet1!$A$2:$A$5</c:f>
              <c:strCache>
                <c:ptCount val="4"/>
                <c:pt idx="0">
                  <c:v>OB</c:v>
                </c:pt>
                <c:pt idx="1">
                  <c:v>ward 1</c:v>
                </c:pt>
                <c:pt idx="2">
                  <c:v>ward 2</c:v>
                </c:pt>
                <c:pt idx="3">
                  <c:v>ward 5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56</c:v>
                </c:pt>
                <c:pt idx="1">
                  <c:v>51</c:v>
                </c:pt>
                <c:pt idx="2">
                  <c:v>51</c:v>
                </c:pt>
                <c:pt idx="3">
                  <c:v>19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Unplan refer in</a:t>
            </a:r>
            <a:r>
              <a:rPr lang="en-US" baseline="0" dirty="0"/>
              <a:t> 24 </a:t>
            </a:r>
            <a:r>
              <a:rPr lang="en-US" baseline="0" dirty="0" err="1"/>
              <a:t>Hr</a:t>
            </a:r>
            <a:r>
              <a:rPr lang="en-US" baseline="0" dirty="0"/>
              <a:t> </a:t>
            </a:r>
            <a:r>
              <a:rPr lang="th-TH" dirty="0"/>
              <a:t>รายโรค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ไตรมาส 1-2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  <c:pt idx="7">
                  <c:v>ESRD</c:v>
                </c:pt>
                <c:pt idx="8">
                  <c:v>fetal distress</c:v>
                </c:pt>
              </c:strCache>
            </c:strRef>
          </c:cat>
          <c:val>
            <c:numRef>
              <c:f>Sheet1!$B$2:$B$10</c:f>
              <c:numCache>
                <c:formatCode>General</c:formatCode>
                <c:ptCount val="9"/>
                <c:pt idx="0">
                  <c:v>11</c:v>
                </c:pt>
                <c:pt idx="1">
                  <c:v>4</c:v>
                </c:pt>
                <c:pt idx="2">
                  <c:v>5</c:v>
                </c:pt>
                <c:pt idx="3">
                  <c:v>5</c:v>
                </c:pt>
                <c:pt idx="4">
                  <c:v>4</c:v>
                </c:pt>
                <c:pt idx="5">
                  <c:v>8</c:v>
                </c:pt>
                <c:pt idx="6">
                  <c:v>7</c:v>
                </c:pt>
                <c:pt idx="7">
                  <c:v>5</c:v>
                </c:pt>
                <c:pt idx="8">
                  <c:v>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2F5-9245-B9CD-1AD08C609B04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ไตรมาส 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  <c:pt idx="7">
                  <c:v>ESRD</c:v>
                </c:pt>
                <c:pt idx="8">
                  <c:v>fetal distress</c:v>
                </c:pt>
              </c:strCache>
            </c:strRef>
          </c:cat>
          <c:val>
            <c:numRef>
              <c:f>Sheet1!$C$2:$C$10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2F5-9245-B9CD-1AD08C609B04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ไตรมาส 4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Sheet1!$A$2:$A$10</c:f>
              <c:strCache>
                <c:ptCount val="9"/>
                <c:pt idx="0">
                  <c:v>PROM</c:v>
                </c:pt>
                <c:pt idx="1">
                  <c:v>CHF</c:v>
                </c:pt>
                <c:pt idx="2">
                  <c:v>Diarrhea</c:v>
                </c:pt>
                <c:pt idx="3">
                  <c:v>Gut obstruction</c:v>
                </c:pt>
                <c:pt idx="4">
                  <c:v>Infected wound</c:v>
                </c:pt>
                <c:pt idx="5">
                  <c:v>Pneumonia</c:v>
                </c:pt>
                <c:pt idx="6">
                  <c:v>Non STEMI</c:v>
                </c:pt>
                <c:pt idx="7">
                  <c:v>ESRD</c:v>
                </c:pt>
                <c:pt idx="8">
                  <c:v>fetal distress</c:v>
                </c:pt>
              </c:strCache>
            </c:strRef>
          </c:cat>
          <c:val>
            <c:numRef>
              <c:f>Sheet1!$D$2:$D$10</c:f>
              <c:numCache>
                <c:formatCode>General</c:formatCode>
                <c:ptCount val="9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2F5-9245-B9CD-1AD08C609B0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41814351"/>
        <c:axId val="1992260720"/>
      </c:barChart>
      <c:catAx>
        <c:axId val="41814351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th-TH"/>
          </a:p>
        </c:txPr>
        <c:crossAx val="1992260720"/>
        <c:crosses val="autoZero"/>
        <c:auto val="1"/>
        <c:lblAlgn val="ctr"/>
        <c:lblOffset val="100"/>
        <c:noMultiLvlLbl val="0"/>
      </c:catAx>
      <c:valAx>
        <c:axId val="19922607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4181435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th-TH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th-TH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refer out ตามความรุนแรง</c:v>
                </c:pt>
              </c:strCache>
            </c:strRef>
          </c:tx>
          <c:dPt>
            <c:idx val="0"/>
            <c:bubble3D val="0"/>
            <c:spPr>
              <a:solidFill>
                <a:srgbClr val="FF0000"/>
              </a:solidFill>
              <a:ln>
                <a:solidFill>
                  <a:srgbClr val="FF0000"/>
                </a:solidFill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0-E74C-B743-95B4-CD3A36EF64C9}"/>
              </c:ext>
            </c:extLst>
          </c:dPt>
          <c:dPt>
            <c:idx val="1"/>
            <c:bubble3D val="0"/>
            <c:spPr>
              <a:solidFill>
                <a:srgbClr val="FF8AD8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1-E74C-B743-95B4-CD3A36EF64C9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2-E74C-B743-95B4-CD3A36EF64C9}"/>
              </c:ext>
            </c:extLst>
          </c:dPt>
          <c:dPt>
            <c:idx val="3"/>
            <c:bubble3D val="0"/>
            <c:spPr>
              <a:solidFill>
                <a:srgbClr val="FFFF00"/>
              </a:soli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  <c:extLst>
              <c:ext xmlns:c16="http://schemas.microsoft.com/office/drawing/2014/chart" uri="{C3380CC4-5D6E-409C-BE32-E72D297353CC}">
                <c16:uniqueId val="{00000003-E74C-B743-95B4-CD3A36EF64C9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satMod val="100000"/>
                      <a:lumMod val="100000"/>
                    </a:schemeClr>
                  </a:gs>
                  <a:gs pos="50000">
                    <a:schemeClr val="accent5">
                      <a:shade val="99000"/>
                      <a:satMod val="105000"/>
                      <a:lumMod val="100000"/>
                    </a:schemeClr>
                  </a:gs>
                  <a:gs pos="100000">
                    <a:schemeClr val="accent5">
                      <a:shade val="98000"/>
                      <a:satMod val="105000"/>
                      <a:lumMod val="100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flat" dir="tl">
                  <a:rot lat="0" lon="0" rev="4200000"/>
                </a:lightRig>
              </a:scene3d>
              <a:sp3d prstMaterial="flat">
                <a:bevelT w="50800" h="63500" prst="riblet"/>
              </a:sp3d>
            </c:spPr>
          </c:dPt>
          <c:dLbls>
            <c:dLbl>
              <c:idx val="6"/>
              <c:layout>
                <c:manualLayout>
                  <c:x val="1.2626262626262626E-2"/>
                  <c:y val="-3.6948950915958477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58CF-6D41-9A04-3378FD3B3E2E}"/>
                </c:ext>
              </c:extLst>
            </c:dLbl>
            <c:dLbl>
              <c:idx val="7"/>
              <c:layout>
                <c:manualLayout>
                  <c:x val="5.1767676767676768E-2"/>
                  <c:y val="-2.5931976431619683E-2"/>
                </c:manualLayout>
              </c:layout>
              <c:dLblPos val="bestFit"/>
              <c:showLegendKey val="0"/>
              <c:showVal val="1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8CF-6D41-9A04-3378FD3B3E2E}"/>
                </c:ext>
              </c:extLst>
            </c:dLbl>
            <c:spPr>
              <a:solidFill>
                <a:srgbClr val="FFFFFF"/>
              </a:solidFill>
              <a:ln>
                <a:noFill/>
              </a:ln>
              <a:effectLst/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th-TH"/>
              </a:p>
            </c:txPr>
            <c:dLblPos val="outEnd"/>
            <c:showLegendKey val="0"/>
            <c:showVal val="1"/>
            <c:showCatName val="1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wedgeRectCallout">
                    <a:avLst/>
                  </a:prstGeom>
                  <a:noFill/>
                  <a:ln>
                    <a:noFill/>
                  </a:ln>
                </c15:spPr>
              </c:ext>
            </c:extLst>
          </c:dLbls>
          <c:cat>
            <c:strRef>
              <c:f>Sheet1!$A$2:$A$6</c:f>
              <c:strCache>
                <c:ptCount val="5"/>
                <c:pt idx="0">
                  <c:v>วิกฤติ</c:v>
                </c:pt>
                <c:pt idx="1">
                  <c:v>กึ่งวิกฤติ</c:v>
                </c:pt>
                <c:pt idx="2">
                  <c:v>เร่งด่วน</c:v>
                </c:pt>
                <c:pt idx="3">
                  <c:v>ฉุกเฉินไม่รุนแรง</c:v>
                </c:pt>
                <c:pt idx="4">
                  <c:v>ทั่วไป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155</c:v>
                </c:pt>
                <c:pt idx="1">
                  <c:v>95</c:v>
                </c:pt>
                <c:pt idx="2">
                  <c:v>189</c:v>
                </c:pt>
                <c:pt idx="3">
                  <c:v>257</c:v>
                </c:pt>
                <c:pt idx="4">
                  <c:v>166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8CF-6D41-9A04-3378FD3B3E2E}"/>
            </c:ext>
          </c:extLst>
        </c:ser>
        <c:dLbls>
          <c:showLegendKey val="0"/>
          <c:showVal val="1"/>
          <c:showCatName val="1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th-TH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th-TH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1">
  <a:schemeClr val="accent1"/>
  <a:schemeClr val="accent3"/>
  <a:schemeClr val="accent5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1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14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57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drawing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_rels/drawing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png"/></Relationships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0.68501</cdr:x>
      <cdr:y>0.1956</cdr:y>
    </cdr:from>
    <cdr:to>
      <cdr:x>1</cdr:x>
      <cdr:y>0.44747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D456BE4D-7BD3-338A-A541-5E432316349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6890059" y="903028"/>
          <a:ext cx="3168341" cy="1162800"/>
        </a:xfrm>
        <a:prstGeom xmlns:a="http://schemas.openxmlformats.org/drawingml/2006/main" prst="rect">
          <a:avLst/>
        </a:prstGeom>
      </cdr:spPr>
    </cdr:pic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0.018</cdr:x>
      <cdr:y>0.26747</cdr:y>
    </cdr:from>
    <cdr:to>
      <cdr:x>0.33299</cdr:x>
      <cdr:y>0.51933</cdr:y>
    </cdr:to>
    <cdr:pic>
      <cdr:nvPicPr>
        <cdr:cNvPr id="2" name="chart">
          <a:extLst xmlns:a="http://schemas.openxmlformats.org/drawingml/2006/main">
            <a:ext uri="{FF2B5EF4-FFF2-40B4-BE49-F238E27FC236}">
              <a16:creationId xmlns:a16="http://schemas.microsoft.com/office/drawing/2014/main" id="{D456BE4D-7BD3-338A-A541-5E4323163492}"/>
            </a:ext>
          </a:extLst>
        </cdr:cNvPr>
        <cdr:cNvPicPr>
          <a:picLocks xmlns:a="http://schemas.openxmlformats.org/drawingml/2006/main" noChangeAspect="1"/>
        </cdr:cNvPicPr>
      </cdr:nvPicPr>
      <cdr:blipFill>
        <a:blip xmlns:a="http://schemas.openxmlformats.org/drawingml/2006/main" xmlns:r="http://schemas.openxmlformats.org/officeDocument/2006/relationships" r:embed="rId1"/>
        <a:stretch xmlns:a="http://schemas.openxmlformats.org/drawingml/2006/main">
          <a:fillRect/>
        </a:stretch>
      </cdr:blipFill>
      <cdr:spPr>
        <a:xfrm xmlns:a="http://schemas.openxmlformats.org/drawingml/2006/main">
          <a:off x="205920" y="1627332"/>
          <a:ext cx="3604080" cy="1532437"/>
        </a:xfrm>
        <a:prstGeom xmlns:a="http://schemas.openxmlformats.org/drawingml/2006/main" prst="rect">
          <a:avLst/>
        </a:prstGeom>
      </cdr:spPr>
    </cdr:pic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904DB13E-F722-4ED6-BB00-556651E95281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E26428D7-C6F3-473D-A360-A3F5C3E8728C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29103" y="2244830"/>
            <a:ext cx="8933796" cy="2437232"/>
          </a:xfrm>
        </p:spPr>
        <p:txBody>
          <a:bodyPr tIns="45720" bIns="45720"/>
          <a:lstStyle>
            <a:lvl1pPr algn="ctr">
              <a:lnSpc>
                <a:spcPct val="83000"/>
              </a:lnSpc>
              <a:defRPr lang="en-US" sz="68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29101" y="4682062"/>
            <a:ext cx="8936846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800" spc="80" baseline="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6"/>
            <a:ext cx="1554480" cy="485546"/>
          </a:xfrm>
        </p:spPr>
        <p:txBody>
          <a:bodyPr/>
          <a:lstStyle>
            <a:lvl1pPr algn="ctr">
              <a:defRPr sz="1300" spc="0" baseline="0">
                <a:solidFill>
                  <a:srgbClr val="FFFFFF"/>
                </a:solidFill>
                <a:latin typeface="+mn-lt"/>
              </a:defRPr>
            </a:lvl1pPr>
          </a:lstStyle>
          <a:p>
            <a:fld id="{EA0C0817-A112-4847-8014-A94B7D2A4EA3}" type="datetime1">
              <a:rPr lang="en-US" smtClean="0"/>
              <a:t>9/9/23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629100" y="5177408"/>
            <a:ext cx="5730295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20" y="5177408"/>
            <a:ext cx="1955980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94994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4F40B7-36AB-4376-BE14-EF7004D79BB9}" type="datetime1">
              <a:rPr lang="en-US" smtClean="0"/>
              <a:t>9/9/23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88124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87CAB8-DCAE-46A5-AADA-B3FAD11A54E0}" type="datetime1">
              <a:rPr lang="en-US" smtClean="0"/>
              <a:t>9/9/23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658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32B432-ACDA-4023-A761-2BAB76577B62}" type="datetime1">
              <a:rPr lang="en-US" smtClean="0"/>
              <a:t>9/9/23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315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0A4A1889-E37C-4EC3-9E41-9DAD221CF389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29156" y="2275165"/>
            <a:ext cx="8933688" cy="2406895"/>
          </a:xfrm>
        </p:spPr>
        <p:txBody>
          <a:bodyPr anchor="ctr">
            <a:normAutofit/>
          </a:bodyPr>
          <a:lstStyle>
            <a:lvl1pPr algn="ctr">
              <a:lnSpc>
                <a:spcPct val="83000"/>
              </a:lnSpc>
              <a:defRPr lang="en-US" sz="68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grpSp>
        <p:nvGrpSpPr>
          <p:cNvPr id="16" name="Group 15">
            <a:extLst>
              <a:ext uri="{FF2B5EF4-FFF2-40B4-BE49-F238E27FC236}">
                <a16:creationId xmlns:a16="http://schemas.microsoft.com/office/drawing/2014/main" id="{1683EB04-C23E-490C-A1A6-030CF79D23C8}"/>
              </a:ext>
            </a:extLst>
          </p:cNvPr>
          <p:cNvGrpSpPr/>
          <p:nvPr/>
        </p:nvGrpSpPr>
        <p:grpSpPr>
          <a:xfrm>
            <a:off x="5250180" y="1267730"/>
            <a:ext cx="1691640" cy="615934"/>
            <a:chOff x="5250180" y="1267730"/>
            <a:chExt cx="1691640" cy="615934"/>
          </a:xfrm>
        </p:grpSpPr>
        <p:cxnSp>
          <p:nvCxnSpPr>
            <p:cNvPr id="17" name="Straight Connector 16">
              <a:extLst>
                <a:ext uri="{FF2B5EF4-FFF2-40B4-BE49-F238E27FC236}">
                  <a16:creationId xmlns:a16="http://schemas.microsoft.com/office/drawing/2014/main" id="{F8A84C03-E1CA-4A4E-81D6-9BB0C335B7A0}"/>
                </a:ext>
              </a:extLst>
            </p:cNvPr>
            <p:cNvCxnSpPr/>
            <p:nvPr/>
          </p:nvCxnSpPr>
          <p:spPr>
            <a:xfrm>
              <a:off x="525018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>
              <a:extLst>
                <a:ext uri="{FF2B5EF4-FFF2-40B4-BE49-F238E27FC236}">
                  <a16:creationId xmlns:a16="http://schemas.microsoft.com/office/drawing/2014/main" id="{4A26FB5A-D5D1-4DAB-AC43-7F51A7F2D197}"/>
                </a:ext>
              </a:extLst>
            </p:cNvPr>
            <p:cNvCxnSpPr/>
            <p:nvPr/>
          </p:nvCxnSpPr>
          <p:spPr>
            <a:xfrm>
              <a:off x="6941820" y="1267730"/>
              <a:ext cx="0" cy="612648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>
              <a:extLst>
                <a:ext uri="{FF2B5EF4-FFF2-40B4-BE49-F238E27FC236}">
                  <a16:creationId xmlns:a16="http://schemas.microsoft.com/office/drawing/2014/main" id="{49303F14-E560-4C02-94F4-B4695FE26813}"/>
                </a:ext>
              </a:extLst>
            </p:cNvPr>
            <p:cNvCxnSpPr/>
            <p:nvPr/>
          </p:nvCxnSpPr>
          <p:spPr>
            <a:xfrm>
              <a:off x="5250180" y="1883664"/>
              <a:ext cx="1691640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rgbClr val="FFFFFF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629156" y="4682062"/>
            <a:ext cx="8939784" cy="457200"/>
          </a:xfrm>
        </p:spPr>
        <p:txBody>
          <a:bodyPr anchor="t">
            <a:normAutofit/>
          </a:bodyPr>
          <a:lstStyle>
            <a:lvl1pPr marL="0" indent="0" algn="ctr">
              <a:buNone/>
              <a:tabLst>
                <a:tab pos="2633663" algn="l"/>
              </a:tabLst>
              <a:defRPr sz="1800">
                <a:solidFill>
                  <a:schemeClr val="tx1">
                    <a:lumMod val="95000"/>
                    <a:lumOff val="5000"/>
                  </a:schemeClr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18760" y="1344502"/>
            <a:ext cx="1554480" cy="498781"/>
          </a:xfrm>
        </p:spPr>
        <p:txBody>
          <a:bodyPr/>
          <a:lstStyle>
            <a:lvl1pPr algn="ctr">
              <a:defRPr lang="en-US" sz="1300" kern="1200" spc="0" baseline="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</a:lstStyle>
          <a:p>
            <a:fld id="{D9C646AA-F36E-4540-911D-FFFC0A0EF24A}" type="datetime1">
              <a:rPr lang="en-US" smtClean="0"/>
              <a:t>9/9/23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629157" y="5177408"/>
            <a:ext cx="5660134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177408"/>
            <a:ext cx="1958339" cy="22860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424179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61760" y="2103120"/>
            <a:ext cx="466344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186D26-FA5F-4637-B602-B7C2DC34CFD4}" type="datetime1">
              <a:rPr lang="en-US" smtClean="0"/>
              <a:t>9/9/23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84438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 i="0">
                <a:solidFill>
                  <a:schemeClr val="tx1"/>
                </a:solidFill>
                <a:latin typeface="+mn-lt"/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92472"/>
            <a:ext cx="4663440" cy="3163825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58712" y="2074334"/>
            <a:ext cx="4663440" cy="640080"/>
          </a:xfrm>
        </p:spPr>
        <p:txBody>
          <a:bodyPr anchor="ctr">
            <a:normAutofit/>
          </a:bodyPr>
          <a:lstStyle>
            <a:lvl1pPr marL="0" indent="0" algn="l">
              <a:spcBef>
                <a:spcPts val="0"/>
              </a:spcBef>
              <a:buNone/>
              <a:defRPr sz="1900" b="1">
                <a:solidFill>
                  <a:schemeClr val="tx1"/>
                </a:solidFill>
              </a:defRPr>
            </a:lvl1pPr>
            <a:lvl2pPr marL="457200" indent="0">
              <a:buNone/>
              <a:defRPr sz="18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58712" y="2792471"/>
            <a:ext cx="4663440" cy="3164509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F15D8-96D1-4781-BC50-CA8A088B2FE4}" type="datetime1">
              <a:rPr lang="en-US" smtClean="0"/>
              <a:t>9/9/23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141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A96C99-B8F8-4528-BD05-0E16E943DC09}" type="datetime1">
              <a:rPr lang="en-US" smtClean="0"/>
              <a:t>9/9/23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49757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36942-C211-4B28-8DBD-C953E00AF71B}" type="datetime1">
              <a:rPr lang="en-US" smtClean="0"/>
              <a:t>9/9/23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831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D5E1BBF9-8BEF-4353-BA68-30AAF9EBD8D8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5B941C21-2A5D-4912-AB06-1BB0C0EB6AE1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58200" y="607392"/>
            <a:ext cx="3161963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3200" b="0" kern="1200" cap="none" spc="0" baseline="0" dirty="0">
                <a:solidFill>
                  <a:schemeClr val="tx1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6858000" cy="5334000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58200" y="2336800"/>
            <a:ext cx="3161963" cy="36068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>
          <a:xfrm>
            <a:off x="5588000" y="6035040"/>
            <a:ext cx="1955800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7E8D12A6-918A-48BD-8CB9-CA713993B0EA}" type="datetime1">
              <a:rPr lang="en-US" smtClean="0"/>
              <a:t>9/9/23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685801" y="6035040"/>
            <a:ext cx="458470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3435" cy="365760"/>
          </a:xfrm>
        </p:spPr>
        <p:txBody>
          <a:bodyPr/>
          <a:lstStyle>
            <a:lvl1pPr>
              <a:defRPr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3723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E687CA98-D9C7-497F-A1DA-7D22F8753BCE}"/>
              </a:ext>
            </a:extLst>
          </p:cNvPr>
          <p:cNvSpPr/>
          <p:nvPr/>
        </p:nvSpPr>
        <p:spPr>
          <a:xfrm>
            <a:off x="8119870" y="237744"/>
            <a:ext cx="3826596" cy="6382512"/>
          </a:xfrm>
          <a:prstGeom prst="rect">
            <a:avLst/>
          </a:prstGeom>
          <a:solidFill>
            <a:schemeClr val="bg1">
              <a:lumMod val="85000"/>
              <a:alpha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7696201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662337" y="6035040"/>
            <a:ext cx="2071963" cy="365760"/>
          </a:xfrm>
        </p:spPr>
        <p:txBody>
          <a:bodyPr/>
          <a:lstStyle>
            <a:lvl1pPr>
              <a:defRPr b="1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E778CE86-875F-4587-BCF6-FA054AFC0D53}" type="datetime1">
              <a:rPr lang="en-US" smtClean="0"/>
              <a:pPr/>
              <a:t>9/9/23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12648" y="6035040"/>
            <a:ext cx="4588002" cy="365760"/>
          </a:xfrm>
        </p:spPr>
        <p:txBody>
          <a:bodyPr/>
          <a:lstStyle>
            <a:lvl1pPr marL="0" algn="r" defTabSz="914400" rtl="0" eaLnBrk="1" latinLnBrk="0" hangingPunct="1">
              <a:defRPr lang="en-US" sz="1000" b="1" kern="1200" dirty="0">
                <a:solidFill>
                  <a:srgbClr val="FFFFFF"/>
                </a:solidFill>
                <a:effectLst>
                  <a:outerShdw blurRad="1905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pPr algn="l"/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035040"/>
            <a:ext cx="1225296" cy="365760"/>
          </a:xfrm>
        </p:spPr>
        <p:txBody>
          <a:bodyPr/>
          <a:lstStyle/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8B3D8CC-BB13-41A5-8F34-B8E84A4F9534}"/>
              </a:ext>
            </a:extLst>
          </p:cNvPr>
          <p:cNvSpPr/>
          <p:nvPr/>
        </p:nvSpPr>
        <p:spPr>
          <a:xfrm>
            <a:off x="8254660" y="374904"/>
            <a:ext cx="3557016" cy="6108192"/>
          </a:xfrm>
          <a:prstGeom prst="rect">
            <a:avLst/>
          </a:prstGeom>
          <a:noFill/>
          <a:ln w="6350" cap="sq">
            <a:solidFill>
              <a:schemeClr val="tx1">
                <a:lumMod val="75000"/>
                <a:lumOff val="25000"/>
              </a:schemeClr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77250" y="603504"/>
            <a:ext cx="3144774" cy="1645920"/>
          </a:xfrm>
        </p:spPr>
        <p:txBody>
          <a:bodyPr anchor="b">
            <a:noAutofit/>
          </a:bodyPr>
          <a:lstStyle>
            <a:lvl1pPr algn="l">
              <a:lnSpc>
                <a:spcPct val="100000"/>
              </a:lnSpc>
              <a:defRPr sz="3200" b="0">
                <a:solidFill>
                  <a:schemeClr val="tx1"/>
                </a:solidFill>
                <a:latin typeface="+mj-lt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77250" y="2386584"/>
            <a:ext cx="3144774" cy="3511296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510488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1E94681D-2A4C-4A8D-B9B5-31D440D0328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1">
              <a:lumMod val="75000"/>
              <a:alpha val="60000"/>
            </a:schemeClr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8" name="Rectangle 7"/>
          <p:cNvSpPr/>
          <p:nvPr/>
        </p:nvSpPr>
        <p:spPr>
          <a:xfrm>
            <a:off x="371856" y="374904"/>
            <a:ext cx="11448288" cy="6108192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85000"/>
                <a:lumOff val="15000"/>
              </a:schemeClr>
            </a:solidFill>
            <a:prstDash val="solid"/>
            <a:miter lim="800000"/>
          </a:ln>
          <a:effectLst/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lIns="109728" tIns="109728" rIns="109728" bIns="91440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849624"/>
          </a:xfrm>
          <a:prstGeom prst="rect">
            <a:avLst/>
          </a:prstGeom>
        </p:spPr>
        <p:txBody>
          <a:bodyPr lIns="109728" tIns="109728" rIns="109728" bIns="9144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56794" y="6035040"/>
            <a:ext cx="2893045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800" spc="4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F6FA2B21-3FCD-4721-B95C-427943F61125}" type="datetime1">
              <a:rPr lang="en-US" smtClean="0"/>
              <a:t>9/9/23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66800" y="6035040"/>
            <a:ext cx="5816600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l">
              <a:defRPr sz="800" spc="4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87000" y="6035040"/>
            <a:ext cx="838200" cy="365760"/>
          </a:xfrm>
          <a:prstGeom prst="rect">
            <a:avLst/>
          </a:prstGeom>
        </p:spPr>
        <p:txBody>
          <a:bodyPr lIns="109728" tIns="109728" rIns="109728" bIns="91440" anchor="b"/>
          <a:lstStyle>
            <a:lvl1pPr algn="r">
              <a:defRPr sz="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34B7E4EF-A1BD-40F4-AB7B-04F084DD99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8" r:id="rId1"/>
    <p:sldLayoutId id="2147483749" r:id="rId2"/>
    <p:sldLayoutId id="2147483750" r:id="rId3"/>
    <p:sldLayoutId id="2147483740" r:id="rId4"/>
    <p:sldLayoutId id="2147483741" r:id="rId5"/>
    <p:sldLayoutId id="2147483747" r:id="rId6"/>
    <p:sldLayoutId id="2147483742" r:id="rId7"/>
    <p:sldLayoutId id="2147483743" r:id="rId8"/>
    <p:sldLayoutId id="2147483744" r:id="rId9"/>
    <p:sldLayoutId id="2147483745" r:id="rId10"/>
    <p:sldLayoutId id="2147483746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i="0" kern="1200" cap="none" spc="7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2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 spc="3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200" kern="1200" spc="3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3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3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2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100" kern="1200" spc="3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Twigs แยกและดอกไม้บนพื้นผิวสีขาว">
            <a:extLst>
              <a:ext uri="{FF2B5EF4-FFF2-40B4-BE49-F238E27FC236}">
                <a16:creationId xmlns:a16="http://schemas.microsoft.com/office/drawing/2014/main" id="{E5E78F12-D8E9-C3DA-D8FF-80A7CC33A8B8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t="19355"/>
          <a:stretch/>
        </p:blipFill>
        <p:spPr>
          <a:xfrm>
            <a:off x="20" y="-839"/>
            <a:ext cx="12191980" cy="6858000"/>
          </a:xfrm>
          <a:prstGeom prst="rect">
            <a:avLst/>
          </a:prstGeom>
        </p:spPr>
      </p:pic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F9FFE17-DE95-4821-ACC1-B90C954492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307870" y="1267730"/>
            <a:ext cx="9576262" cy="4307950"/>
          </a:xfrm>
          <a:prstGeom prst="rect">
            <a:avLst/>
          </a:prstGeom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3CF76AF-FF72-4430-A772-0584032902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985962F3-5CBF-9626-345B-7EC99706A05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771132" y="2091263"/>
            <a:ext cx="8649738" cy="2590800"/>
          </a:xfrm>
        </p:spPr>
        <p:txBody>
          <a:bodyPr>
            <a:normAutofit/>
          </a:bodyPr>
          <a:lstStyle/>
          <a:p>
            <a:r>
              <a:rPr lang="th-TH" dirty="0"/>
              <a:t>สรุปความปลอดภัยด้านคลินิก</a:t>
            </a:r>
            <a:br>
              <a:rPr lang="th-TH" dirty="0"/>
            </a:br>
            <a:r>
              <a:rPr lang="en-US" sz="2400" dirty="0"/>
              <a:t>01/10/65 - 30/04/66</a:t>
            </a:r>
            <a:endParaRPr lang="th-TH" dirty="0"/>
          </a:p>
        </p:txBody>
      </p:sp>
      <p:sp>
        <p:nvSpPr>
          <p:cNvPr id="3" name="ชื่อเรื่องรอง 2">
            <a:extLst>
              <a:ext uri="{FF2B5EF4-FFF2-40B4-BE49-F238E27FC236}">
                <a16:creationId xmlns:a16="http://schemas.microsoft.com/office/drawing/2014/main" id="{81C06EB7-3ED3-4F57-1286-C18F733C077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771130" y="4682062"/>
            <a:ext cx="8652788" cy="457201"/>
          </a:xfrm>
        </p:spPr>
        <p:txBody>
          <a:bodyPr>
            <a:normAutofit fontScale="85000" lnSpcReduction="10000"/>
          </a:bodyPr>
          <a:lstStyle/>
          <a:p>
            <a:r>
              <a:rPr lang="en-US" dirty="0"/>
              <a:t>PCT</a:t>
            </a:r>
            <a:endParaRPr lang="th-TH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0B1C8180-2FDD-4202-8C45-4057CB1AB26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6E86CC6-13EA-4A88-86AD-CF27BF52CC9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3F80B441-4F7D-4B40-8A13-FED03A1F3A1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6941820" y="1267730"/>
            <a:ext cx="0" cy="64008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70C7FD1A-44B1-4E4C-B0C9-A8103DCCDCC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5250180" y="1913025"/>
            <a:ext cx="1691640" cy="0"/>
          </a:xfrm>
          <a:prstGeom prst="line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rgbClr val="FFFFFF"/>
            </a:solidFill>
            <a:miter lim="800000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4125898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Unplan refer in 24 HR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6796094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5222911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E1FAE8AE-202D-B73A-86C2-F99CD2CEA0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</a:t>
            </a:r>
            <a:r>
              <a:rPr lang="th-TH" dirty="0"/>
              <a:t>รายแผนก</a:t>
            </a:r>
          </a:p>
        </p:txBody>
      </p:sp>
      <p:sp>
        <p:nvSpPr>
          <p:cNvPr id="3" name="ตัวแทนข้อความ 2">
            <a:extLst>
              <a:ext uri="{FF2B5EF4-FFF2-40B4-BE49-F238E27FC236}">
                <a16:creationId xmlns:a16="http://schemas.microsoft.com/office/drawing/2014/main" id="{A7930205-B281-AC96-11D2-D7072A4E509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>
            <a:normAutofit fontScale="85000" lnSpcReduction="10000"/>
          </a:bodyPr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300508853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ER </a:t>
            </a:r>
            <a:r>
              <a:rPr lang="th-TH" dirty="0"/>
              <a:t> จำนวน </a:t>
            </a:r>
            <a:r>
              <a:rPr lang="en-US" dirty="0"/>
              <a:t>863 </a:t>
            </a:r>
            <a:r>
              <a:rPr lang="th-TH" dirty="0"/>
              <a:t>ราย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7915738"/>
              </p:ext>
            </p:extLst>
          </p:nvPr>
        </p:nvGraphicFramePr>
        <p:xfrm>
          <a:off x="339969" y="1758462"/>
          <a:ext cx="11476893" cy="471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04770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ER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6713150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1001181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ward 1 </a:t>
            </a:r>
            <a:r>
              <a:rPr lang="th-TH" dirty="0"/>
              <a:t> จำนวน </a:t>
            </a:r>
            <a:r>
              <a:rPr lang="en-US" dirty="0"/>
              <a:t>170 </a:t>
            </a:r>
            <a:r>
              <a:rPr lang="th-TH" dirty="0"/>
              <a:t>ราย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45466888"/>
              </p:ext>
            </p:extLst>
          </p:nvPr>
        </p:nvGraphicFramePr>
        <p:xfrm>
          <a:off x="339969" y="1758462"/>
          <a:ext cx="11476893" cy="471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024053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ward 1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70095892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9869138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ward 2 </a:t>
            </a:r>
            <a:r>
              <a:rPr lang="th-TH" dirty="0"/>
              <a:t> จำนวน </a:t>
            </a:r>
            <a:r>
              <a:rPr lang="en-US" dirty="0"/>
              <a:t>162 </a:t>
            </a:r>
            <a:r>
              <a:rPr lang="th-TH" dirty="0"/>
              <a:t>ราย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41288012"/>
              </p:ext>
            </p:extLst>
          </p:nvPr>
        </p:nvGraphicFramePr>
        <p:xfrm>
          <a:off x="339969" y="1758462"/>
          <a:ext cx="11476893" cy="47126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141141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ward 2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7729680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7015276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321BAC41-CEB3-3EF5-23C8-7A91F6D7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อุบัติการณ์การเสียชีวิต</a:t>
            </a:r>
            <a:r>
              <a:rPr lang="th-TH"/>
              <a:t>ในโรงพยาบาล</a:t>
            </a:r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E6792676-5688-FC75-1126-9C488B904C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9482337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650C2408-1EA9-7F0D-EAEC-E4962A38E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h-TH" dirty="0"/>
              <a:t>ภาพรวม </a:t>
            </a:r>
            <a:r>
              <a:rPr lang="en-US" dirty="0"/>
              <a:t>Refer out</a:t>
            </a:r>
            <a:endParaRPr lang="th-TH" dirty="0"/>
          </a:p>
        </p:txBody>
      </p:sp>
      <p:sp>
        <p:nvSpPr>
          <p:cNvPr id="3" name="ตัวแทนเนื้อหา 2">
            <a:extLst>
              <a:ext uri="{FF2B5EF4-FFF2-40B4-BE49-F238E27FC236}">
                <a16:creationId xmlns:a16="http://schemas.microsoft.com/office/drawing/2014/main" id="{1A2BB4B5-F327-7A50-7914-71F7718CAD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h-TH"/>
          </a:p>
        </p:txBody>
      </p:sp>
    </p:spTree>
    <p:extLst>
      <p:ext uri="{BB962C8B-B14F-4D97-AF65-F5344CB8AC3E}">
        <p14:creationId xmlns:p14="http://schemas.microsoft.com/office/powerpoint/2010/main" val="18776976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166EDBD6-9E37-8CF4-69D0-8120CBDFA8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483326"/>
            <a:ext cx="10058400" cy="666205"/>
          </a:xfrm>
        </p:spPr>
        <p:txBody>
          <a:bodyPr/>
          <a:lstStyle/>
          <a:p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6EE436E-487F-2E21-C571-8158187BE25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44874012"/>
              </p:ext>
            </p:extLst>
          </p:nvPr>
        </p:nvGraphicFramePr>
        <p:xfrm>
          <a:off x="363415" y="375138"/>
          <a:ext cx="11441723" cy="6096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กล่องข้อความ 2">
            <a:extLst>
              <a:ext uri="{FF2B5EF4-FFF2-40B4-BE49-F238E27FC236}">
                <a16:creationId xmlns:a16="http://schemas.microsoft.com/office/drawing/2014/main" id="{B171F081-505B-6878-9009-40170CB44B2E}"/>
              </a:ext>
            </a:extLst>
          </p:cNvPr>
          <p:cNvSpPr txBox="1"/>
          <p:nvPr/>
        </p:nvSpPr>
        <p:spPr>
          <a:xfrm>
            <a:off x="1465384" y="2461846"/>
            <a:ext cx="28564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solidFill>
                  <a:schemeClr val="bg1"/>
                </a:solidFill>
              </a:rPr>
              <a:t>Total refer 4749</a:t>
            </a:r>
            <a:endParaRPr lang="th-TH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97906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 out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96166469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0704190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27560264"/>
              </p:ext>
            </p:extLst>
          </p:nvPr>
        </p:nvGraphicFramePr>
        <p:xfrm>
          <a:off x="375138" y="386862"/>
          <a:ext cx="11441723" cy="608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570146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37775613"/>
              </p:ext>
            </p:extLst>
          </p:nvPr>
        </p:nvGraphicFramePr>
        <p:xfrm>
          <a:off x="375138" y="386862"/>
          <a:ext cx="11441723" cy="608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601738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10308542"/>
              </p:ext>
            </p:extLst>
          </p:nvPr>
        </p:nvGraphicFramePr>
        <p:xfrm>
          <a:off x="375138" y="386862"/>
          <a:ext cx="11441723" cy="608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14180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099B1013-971D-D00D-D531-D6B944227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Unplan refer </a:t>
            </a:r>
            <a:r>
              <a:rPr lang="th-TH" dirty="0"/>
              <a:t>โดยแพทย์</a:t>
            </a:r>
            <a:r>
              <a:rPr lang="en-US" dirty="0"/>
              <a:t> </a:t>
            </a:r>
            <a:r>
              <a:rPr lang="th-TH" dirty="0"/>
              <a:t>รายโรค</a:t>
            </a:r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D4F7FB77-04DE-A203-3069-A077EA4E8DF0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6309134"/>
              </p:ext>
            </p:extLst>
          </p:nvPr>
        </p:nvGraphicFramePr>
        <p:xfrm>
          <a:off x="1066800" y="2103438"/>
          <a:ext cx="10058400" cy="384968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40859264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ชื่อเรื่อง 1">
            <a:extLst>
              <a:ext uri="{FF2B5EF4-FFF2-40B4-BE49-F238E27FC236}">
                <a16:creationId xmlns:a16="http://schemas.microsoft.com/office/drawing/2014/main" id="{B21D99CE-1D90-72B0-1D14-6DD975F4FF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h-TH" dirty="0"/>
          </a:p>
        </p:txBody>
      </p:sp>
      <p:graphicFrame>
        <p:nvGraphicFramePr>
          <p:cNvPr id="4" name="ตัวแทนเนื้อหา 3">
            <a:extLst>
              <a:ext uri="{FF2B5EF4-FFF2-40B4-BE49-F238E27FC236}">
                <a16:creationId xmlns:a16="http://schemas.microsoft.com/office/drawing/2014/main" id="{7FFB5662-C551-93EF-EEE6-65CF1907A02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18912579"/>
              </p:ext>
            </p:extLst>
          </p:nvPr>
        </p:nvGraphicFramePr>
        <p:xfrm>
          <a:off x="375138" y="386862"/>
          <a:ext cx="11441723" cy="60842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82500836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VTI">
  <a:themeElements>
    <a:clrScheme name="AnalogousFromRegularSeedRightStep">
      <a:dk1>
        <a:srgbClr val="000000"/>
      </a:dk1>
      <a:lt1>
        <a:srgbClr val="FFFFFF"/>
      </a:lt1>
      <a:dk2>
        <a:srgbClr val="34381F"/>
      </a:dk2>
      <a:lt2>
        <a:srgbClr val="E2E6E8"/>
      </a:lt2>
      <a:accent1>
        <a:srgbClr val="C3724D"/>
      </a:accent1>
      <a:accent2>
        <a:srgbClr val="B1923B"/>
      </a:accent2>
      <a:accent3>
        <a:srgbClr val="9BAB43"/>
      </a:accent3>
      <a:accent4>
        <a:srgbClr val="6EB13B"/>
      </a:accent4>
      <a:accent5>
        <a:srgbClr val="4AB848"/>
      </a:accent5>
      <a:accent6>
        <a:srgbClr val="3BB16A"/>
      </a:accent6>
      <a:hlink>
        <a:srgbClr val="3A8BB0"/>
      </a:hlink>
      <a:folHlink>
        <a:srgbClr val="7F7F7F"/>
      </a:folHlink>
    </a:clrScheme>
    <a:fontScheme name="Savon">
      <a:majorFont>
        <a:latin typeface="Sagona ExtraLight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Sagona Book" panose="02020404030301010803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hade val="100000"/>
                <a:satMod val="300000"/>
              </a:schemeClr>
            </a:gs>
            <a:gs pos="100000">
              <a:schemeClr val="phClr">
                <a:tint val="100000"/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VTI" id="{A72E8C35-66DD-49F8-AF66-813F19B983AE}" vid="{93CCBC76-B7A1-4C3D-93EA-5CE34C4670F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176</Words>
  <Application>Microsoft Macintosh PowerPoint</Application>
  <PresentationFormat>แบบจอกว้าง</PresentationFormat>
  <Paragraphs>43</Paragraphs>
  <Slides>18</Slides>
  <Notes>0</Notes>
  <HiddenSlides>0</HiddenSlides>
  <MMClips>0</MMClips>
  <ScaleCrop>false</ScaleCrop>
  <HeadingPairs>
    <vt:vector size="6" baseType="variant">
      <vt:variant>
        <vt:lpstr>ฟอนต์ที่ถูกใช้</vt:lpstr>
      </vt:variant>
      <vt:variant>
        <vt:i4>3</vt:i4>
      </vt:variant>
      <vt:variant>
        <vt:lpstr>ธีม</vt:lpstr>
      </vt:variant>
      <vt:variant>
        <vt:i4>1</vt:i4>
      </vt:variant>
      <vt:variant>
        <vt:lpstr>ชื่อเรื่องสไลด์</vt:lpstr>
      </vt:variant>
      <vt:variant>
        <vt:i4>18</vt:i4>
      </vt:variant>
    </vt:vector>
  </HeadingPairs>
  <TitlesOfParts>
    <vt:vector size="22" baseType="lpstr">
      <vt:lpstr>Garamond</vt:lpstr>
      <vt:lpstr>Sagona Book</vt:lpstr>
      <vt:lpstr>Sagona ExtraLight</vt:lpstr>
      <vt:lpstr>SavonVTI</vt:lpstr>
      <vt:lpstr>สรุปความปลอดภัยด้านคลินิก 01/10/65 - 30/04/66</vt:lpstr>
      <vt:lpstr>ภาพรวม Refer out</vt:lpstr>
      <vt:lpstr>งานนำเสนอ PowerPoint</vt:lpstr>
      <vt:lpstr>Refer out รายโรค</vt:lpstr>
      <vt:lpstr>งานนำเสนอ PowerPoint</vt:lpstr>
      <vt:lpstr>งานนำเสนอ PowerPoint</vt:lpstr>
      <vt:lpstr>งานนำเสนอ PowerPoint</vt:lpstr>
      <vt:lpstr>Unplan refer โดยแพทย์ รายโรค</vt:lpstr>
      <vt:lpstr>งานนำเสนอ PowerPoint</vt:lpstr>
      <vt:lpstr>Unplan refer in 24 HR รายโรค</vt:lpstr>
      <vt:lpstr>Refer รายแผนก</vt:lpstr>
      <vt:lpstr>REFER ER  จำนวน 863 ราย</vt:lpstr>
      <vt:lpstr>Refer ER รายโรค</vt:lpstr>
      <vt:lpstr>REFER ward 1  จำนวน 170 ราย</vt:lpstr>
      <vt:lpstr>Refer ward 1 รายโรค</vt:lpstr>
      <vt:lpstr>REFER ward 2  จำนวน 162 ราย</vt:lpstr>
      <vt:lpstr>Refer ward 2 รายโรค</vt:lpstr>
      <vt:lpstr>อุบัติการณ์การเสียชีวิตในโรงพยาบาล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สรุปความปลอดภัยด้านคลินิก 01/10/65 - 30/04/66</dc:title>
  <dc:creator>KRITSADA NUWATTHANA</dc:creator>
  <cp:lastModifiedBy>KRITSADA NUWATTHANA</cp:lastModifiedBy>
  <cp:revision>2</cp:revision>
  <dcterms:created xsi:type="dcterms:W3CDTF">2023-09-09T02:28:28Z</dcterms:created>
  <dcterms:modified xsi:type="dcterms:W3CDTF">2023-09-09T03:55:23Z</dcterms:modified>
</cp:coreProperties>
</file>