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68" r:id="rId2"/>
    <p:sldId id="272" r:id="rId3"/>
    <p:sldId id="273" r:id="rId4"/>
    <p:sldId id="274" r:id="rId5"/>
    <p:sldId id="267" r:id="rId6"/>
  </p:sldIdLst>
  <p:sldSz cx="12192000" cy="6858000"/>
  <p:notesSz cx="6805613" cy="99393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สไตล์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สไตล์ธีม 2 - เน้น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สไตล์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สไตล์สีอ่อน 1 - เน้น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สไตล์สีอ่อน 1 - เน้น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สไตล์ธีม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สไตล์ธีม 1 - เน้น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660"/>
  </p:normalViewPr>
  <p:slideViewPr>
    <p:cSldViewPr snapToGrid="0">
      <p:cViewPr varScale="1">
        <p:scale>
          <a:sx n="85" d="100"/>
          <a:sy n="85" d="100"/>
        </p:scale>
        <p:origin x="86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A8BD-95C8-4001-88D6-405CBCFF2AC1}" type="datetimeFigureOut">
              <a:rPr lang="th-TH" smtClean="0"/>
              <a:t>31/03/69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6AF1-9B50-4CA9-8C17-B4B12CE8D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282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A8BD-95C8-4001-88D6-405CBCFF2AC1}" type="datetimeFigureOut">
              <a:rPr lang="th-TH" smtClean="0"/>
              <a:t>31/03/69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6AF1-9B50-4CA9-8C17-B4B12CE8D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683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A8BD-95C8-4001-88D6-405CBCFF2AC1}" type="datetimeFigureOut">
              <a:rPr lang="th-TH" smtClean="0"/>
              <a:t>31/03/69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6AF1-9B50-4CA9-8C17-B4B12CE8D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466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A8BD-95C8-4001-88D6-405CBCFF2AC1}" type="datetimeFigureOut">
              <a:rPr lang="th-TH" smtClean="0"/>
              <a:t>31/03/69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6AF1-9B50-4CA9-8C17-B4B12CE8D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693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A8BD-95C8-4001-88D6-405CBCFF2AC1}" type="datetimeFigureOut">
              <a:rPr lang="th-TH" smtClean="0"/>
              <a:t>31/03/69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6AF1-9B50-4CA9-8C17-B4B12CE8D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625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A8BD-95C8-4001-88D6-405CBCFF2AC1}" type="datetimeFigureOut">
              <a:rPr lang="th-TH" smtClean="0"/>
              <a:t>31/03/69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6AF1-9B50-4CA9-8C17-B4B12CE8D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222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A8BD-95C8-4001-88D6-405CBCFF2AC1}" type="datetimeFigureOut">
              <a:rPr lang="th-TH" smtClean="0"/>
              <a:t>31/03/69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6AF1-9B50-4CA9-8C17-B4B12CE8D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831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A8BD-95C8-4001-88D6-405CBCFF2AC1}" type="datetimeFigureOut">
              <a:rPr lang="th-TH" smtClean="0"/>
              <a:t>31/03/69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6AF1-9B50-4CA9-8C17-B4B12CE8D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553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A8BD-95C8-4001-88D6-405CBCFF2AC1}" type="datetimeFigureOut">
              <a:rPr lang="th-TH" smtClean="0"/>
              <a:t>31/03/69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6AF1-9B50-4CA9-8C17-B4B12CE8D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183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A8BD-95C8-4001-88D6-405CBCFF2AC1}" type="datetimeFigureOut">
              <a:rPr lang="th-TH" smtClean="0"/>
              <a:t>31/03/69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6AF1-9B50-4CA9-8C17-B4B12CE8D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577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A8BD-95C8-4001-88D6-405CBCFF2AC1}" type="datetimeFigureOut">
              <a:rPr lang="th-TH" smtClean="0"/>
              <a:t>31/03/69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6AF1-9B50-4CA9-8C17-B4B12CE8D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629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EA8BD-95C8-4001-88D6-405CBCFF2AC1}" type="datetimeFigureOut">
              <a:rPr lang="th-TH" smtClean="0"/>
              <a:t>31/03/69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6AF1-9B50-4CA9-8C17-B4B12CE8D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301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9027D-B12B-7304-D26A-95F3FC466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8A1EAB02-598B-6A3A-B713-EA1057C57CCD}"/>
              </a:ext>
            </a:extLst>
          </p:cNvPr>
          <p:cNvSpPr/>
          <p:nvPr/>
        </p:nvSpPr>
        <p:spPr>
          <a:xfrm>
            <a:off x="0" y="81521"/>
            <a:ext cx="12192000" cy="47429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>
              <a:solidFill>
                <a:srgbClr val="FF0000"/>
              </a:solidFill>
            </a:endParaRPr>
          </a:p>
          <a:p>
            <a:pPr algn="ctr"/>
            <a:r>
              <a:rPr lang="th-TH" sz="3600" b="1" dirty="0">
                <a:solidFill>
                  <a:srgbClr val="FF0000"/>
                </a:solidFill>
              </a:rPr>
              <a:t>รายรับ/จ่าย</a:t>
            </a:r>
            <a:r>
              <a:rPr lang="th-TH" sz="3200" b="1" dirty="0">
                <a:solidFill>
                  <a:srgbClr val="FF0000"/>
                </a:solidFill>
              </a:rPr>
              <a:t>ประจำปีงบประมาณ </a:t>
            </a:r>
            <a:r>
              <a:rPr lang="en-US" sz="3200" b="1" dirty="0">
                <a:solidFill>
                  <a:srgbClr val="FF0000"/>
                </a:solidFill>
              </a:rPr>
              <a:t>2569 </a:t>
            </a:r>
            <a:r>
              <a:rPr lang="th-TH" sz="3200" b="1" dirty="0">
                <a:solidFill>
                  <a:srgbClr val="FF0000"/>
                </a:solidFill>
              </a:rPr>
              <a:t>(ต.ค.67-ก.พ.69)</a:t>
            </a:r>
          </a:p>
          <a:p>
            <a:pPr algn="ctr"/>
            <a:endParaRPr lang="th-TH" sz="3200" b="1" dirty="0">
              <a:solidFill>
                <a:srgbClr val="FF0000"/>
              </a:solidFill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17CA96F-8913-8379-0123-1A3134B7C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646298"/>
            <a:ext cx="5743575" cy="565589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51848C6-92D5-B79A-2480-C773C4E0E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375" y="646298"/>
            <a:ext cx="575310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8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0DD88A3E-9EE8-E271-ABF7-0A3B8022D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798789"/>
              </p:ext>
            </p:extLst>
          </p:nvPr>
        </p:nvGraphicFramePr>
        <p:xfrm>
          <a:off x="159773" y="870440"/>
          <a:ext cx="5862958" cy="5211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5219">
                  <a:extLst>
                    <a:ext uri="{9D8B030D-6E8A-4147-A177-3AD203B41FA5}">
                      <a16:colId xmlns:a16="http://schemas.microsoft.com/office/drawing/2014/main" val="3143742104"/>
                    </a:ext>
                  </a:extLst>
                </a:gridCol>
                <a:gridCol w="2127739">
                  <a:extLst>
                    <a:ext uri="{9D8B030D-6E8A-4147-A177-3AD203B41FA5}">
                      <a16:colId xmlns:a16="http://schemas.microsoft.com/office/drawing/2014/main" val="3911955990"/>
                    </a:ext>
                  </a:extLst>
                </a:gridCol>
              </a:tblGrid>
              <a:tr h="537747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+mn-lt"/>
                        </a:rPr>
                        <a:t>รายละเอียด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+mn-lt"/>
                        </a:rPr>
                        <a:t>จำนวนเงิน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94382"/>
                  </a:ext>
                </a:extLst>
              </a:tr>
              <a:tr h="537747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เงินคงเหลือ ณ 30 </a:t>
                      </a:r>
                      <a:r>
                        <a:rPr lang="th-TH" sz="2800" dirty="0" err="1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กย</a:t>
                      </a:r>
                      <a:r>
                        <a:rPr lang="th-TH" sz="2800" dirty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68</a:t>
                      </a:r>
                      <a:endParaRPr lang="en-US" sz="2800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24,765,894.63</a:t>
                      </a:r>
                      <a:endParaRPr lang="th-TH" sz="2800" b="1" dirty="0">
                        <a:solidFill>
                          <a:srgbClr val="FF0000"/>
                        </a:solidFill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711468"/>
                  </a:ext>
                </a:extLst>
              </a:tr>
              <a:tr h="537747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รายได้สูงกว่าค่าใช้จ่าย (ตค68-กพ69)</a:t>
                      </a: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           </a:t>
                      </a:r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  </a:t>
                      </a:r>
                      <a:r>
                        <a:rPr lang="th-TH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 1,720,554.54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939345"/>
                  </a:ext>
                </a:extLst>
              </a:tr>
              <a:tr h="537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ประมาณการรายรับ มี.ค 69)</a:t>
                      </a: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 </a:t>
                      </a: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554</a:t>
                      </a: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857</a:t>
                      </a: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56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1131697"/>
                  </a:ext>
                </a:extLst>
              </a:tr>
              <a:tr h="5377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ngsana New" pitchFamily="18" charset="-34"/>
                          <a:cs typeface="Angsana New" pitchFamily="18" charset="-34"/>
                        </a:rPr>
                        <a:t>ประมาณการเงินคงเหลือ</a:t>
                      </a:r>
                      <a:endParaRPr lang="en-US" sz="28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49,041,306.73</a:t>
                      </a:r>
                      <a:endParaRPr lang="th-TH" sz="2800" b="1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100735"/>
                  </a:ext>
                </a:extLst>
              </a:tr>
              <a:tr h="537747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ประมาณการรายจ่าย</a:t>
                      </a:r>
                      <a:r>
                        <a:rPr lang="th-TH" sz="2800" baseline="0" dirty="0">
                          <a:latin typeface="Angsana New" pitchFamily="18" charset="-34"/>
                          <a:cs typeface="Angsana New" pitchFamily="18" charset="-34"/>
                        </a:rPr>
                        <a:t> มี.ค 69</a:t>
                      </a: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 22,190,000.00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9898636"/>
                  </a:ext>
                </a:extLst>
              </a:tr>
              <a:tr h="5377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ประมาณเงินคงเหลือทั้งสิ้น</a:t>
                      </a:r>
                      <a:endParaRPr lang="en-US" sz="2800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u="sng" dirty="0">
                          <a:solidFill>
                            <a:srgbClr val="FF0000"/>
                          </a:solidFill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26,851,306.73</a:t>
                      </a:r>
                      <a:r>
                        <a:rPr lang="th-TH" sz="2800" b="1" u="sng" dirty="0">
                          <a:solidFill>
                            <a:srgbClr val="FF0000"/>
                          </a:solidFill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385692"/>
                  </a:ext>
                </a:extLst>
              </a:tr>
              <a:tr h="5377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หัก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คชจ.กันไว้ </a:t>
                      </a:r>
                      <a:r>
                        <a:rPr lang="th-TH" sz="2800" baseline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            </a:t>
                      </a:r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68,384,700.67</a:t>
                      </a:r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      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8921632"/>
                  </a:ext>
                </a:extLst>
              </a:tr>
              <a:tr h="909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ngsana New" pitchFamily="18" charset="-34"/>
                          <a:cs typeface="Angsana New" pitchFamily="18" charset="-34"/>
                        </a:rPr>
                        <a:t>คงเหลือหลังหักเงินที่กัน</a:t>
                      </a:r>
                      <a:endParaRPr lang="en-US" sz="2800" b="1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sng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ngsana New" pitchFamily="18" charset="-34"/>
                          <a:cs typeface="Angsana New" pitchFamily="18" charset="-34"/>
                        </a:rPr>
                        <a:t>        -</a:t>
                      </a:r>
                      <a:r>
                        <a:rPr lang="th-TH" sz="2800" b="1" u="sng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ngsana New" pitchFamily="18" charset="-34"/>
                          <a:cs typeface="Angsana New" pitchFamily="18" charset="-34"/>
                        </a:rPr>
                        <a:t>41,433</a:t>
                      </a:r>
                      <a:r>
                        <a:rPr lang="en-US" sz="2800" b="1" u="sng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ngsana New" pitchFamily="18" charset="-34"/>
                          <a:cs typeface="Angsana New" pitchFamily="18" charset="-34"/>
                        </a:rPr>
                        <a:t>,393.94</a:t>
                      </a:r>
                      <a:endParaRPr lang="th-TH" sz="2800" b="1" u="sng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B81C937E-DCC0-C07E-8329-A60943F33E71}"/>
              </a:ext>
            </a:extLst>
          </p:cNvPr>
          <p:cNvSpPr/>
          <p:nvPr/>
        </p:nvSpPr>
        <p:spPr>
          <a:xfrm>
            <a:off x="159772" y="147899"/>
            <a:ext cx="5854165" cy="579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สถานการณ์การเงินการคลัง ณ 31 มีค 69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8" name="ตาราง 7">
            <a:extLst>
              <a:ext uri="{FF2B5EF4-FFF2-40B4-BE49-F238E27FC236}">
                <a16:creationId xmlns:a16="http://schemas.microsoft.com/office/drawing/2014/main" id="{3CD13016-26B8-2FE6-6520-7C63109FF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3252"/>
              </p:ext>
            </p:extLst>
          </p:nvPr>
        </p:nvGraphicFramePr>
        <p:xfrm>
          <a:off x="6383217" y="2620451"/>
          <a:ext cx="5644663" cy="34619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0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4242">
                  <a:extLst>
                    <a:ext uri="{9D8B030D-6E8A-4147-A177-3AD203B41FA5}">
                      <a16:colId xmlns:a16="http://schemas.microsoft.com/office/drawing/2014/main" val="2004925650"/>
                    </a:ext>
                  </a:extLst>
                </a:gridCol>
              </a:tblGrid>
              <a:tr h="355211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</a:rPr>
                        <a:t>กันเงินไว้ (รายละเอียด)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</a:rPr>
                        <a:t>ลูกข่าย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59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cs typeface="+mj-cs"/>
                        </a:rPr>
                        <a:t>Fixcost</a:t>
                      </a:r>
                      <a:r>
                        <a:rPr lang="en-US" sz="1800" b="1" dirty="0">
                          <a:cs typeface="+mj-cs"/>
                        </a:rPr>
                        <a:t>  </a:t>
                      </a:r>
                      <a:r>
                        <a:rPr lang="th-TH" sz="1800" b="1" dirty="0">
                          <a:cs typeface="+mj-cs"/>
                        </a:rPr>
                        <a:t>ลูกข่าย ไตร 3-4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        4,818,672.00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859">
                <a:tc>
                  <a:txBody>
                    <a:bodyPr/>
                    <a:lstStyle/>
                    <a:p>
                      <a:r>
                        <a:rPr lang="th-TH" sz="1800" dirty="0">
                          <a:cs typeface="+mj-cs"/>
                        </a:rPr>
                        <a:t>ฉ.11 </a:t>
                      </a:r>
                      <a:r>
                        <a:rPr lang="th-TH" sz="1800" b="1" dirty="0">
                          <a:cs typeface="+mj-cs"/>
                        </a:rPr>
                        <a:t>ลูกข่าย ไตรมาส 3-4</a:t>
                      </a:r>
                      <a:endParaRPr lang="th-TH" sz="18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        1,540,800.00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65">
                <a:tc>
                  <a:txBody>
                    <a:bodyPr/>
                    <a:lstStyle/>
                    <a:p>
                      <a:r>
                        <a:rPr lang="th-TH" sz="1800" dirty="0">
                          <a:cs typeface="+mj-cs"/>
                        </a:rPr>
                        <a:t>งบดำเนินงาน (สสอ.) 3-4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           801,294.00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83280048"/>
                  </a:ext>
                </a:extLst>
              </a:tr>
              <a:tr h="414067">
                <a:tc>
                  <a:txBody>
                    <a:bodyPr/>
                    <a:lstStyle/>
                    <a:p>
                      <a:r>
                        <a:rPr lang="en-US" sz="1800" dirty="0" err="1">
                          <a:cs typeface="+mj-cs"/>
                        </a:rPr>
                        <a:t>Fixcost</a:t>
                      </a:r>
                      <a:r>
                        <a:rPr lang="en-US" sz="1800" dirty="0">
                          <a:cs typeface="+mj-cs"/>
                        </a:rPr>
                        <a:t>-</a:t>
                      </a:r>
                      <a:r>
                        <a:rPr lang="th-TH" sz="1800" dirty="0">
                          <a:cs typeface="+mj-cs"/>
                        </a:rPr>
                        <a:t>ชำระหนี้</a:t>
                      </a:r>
                      <a:r>
                        <a:rPr lang="en-US" sz="1800" dirty="0">
                          <a:cs typeface="+mj-cs"/>
                        </a:rPr>
                        <a:t> </a:t>
                      </a:r>
                      <a:r>
                        <a:rPr lang="th-TH" sz="1800" dirty="0">
                          <a:cs typeface="+mj-cs"/>
                        </a:rPr>
                        <a:t>แม่ข่าย (เมย69-มิย69)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51,000,000.00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85041779"/>
                  </a:ext>
                </a:extLst>
              </a:tr>
              <a:tr h="452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ซ่อมแซมบ้านพักรพ.สต.หนองไข่นก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+mj-cs"/>
                        </a:rPr>
                        <a:t>201,418.00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+mj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84166911"/>
                  </a:ext>
                </a:extLst>
              </a:tr>
              <a:tr h="452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u="none" dirty="0">
                          <a:cs typeface="+mj-cs"/>
                        </a:rPr>
                        <a:t>โครงการพัฒนาคุณภาพหน่วยบริการปฐมภูมิ69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+mj-cs"/>
                        </a:rPr>
                        <a:t>786,900.00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+mj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937">
                <a:tc>
                  <a:txBody>
                    <a:bodyPr/>
                    <a:lstStyle/>
                    <a:p>
                      <a:r>
                        <a:rPr lang="th-TH" sz="2000" b="0" u="none" dirty="0">
                          <a:solidFill>
                            <a:schemeClr val="tx1"/>
                          </a:solidFill>
                          <a:cs typeface="+mj-cs"/>
                        </a:rPr>
                        <a:t>งบลงทุน(ลูกข่าย/แม่ข่าย)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        9,235,616.67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6868122"/>
                  </a:ext>
                </a:extLst>
              </a:tr>
            </a:tbl>
          </a:graphicData>
        </a:graphic>
      </p:graphicFrame>
      <p:cxnSp>
        <p:nvCxnSpPr>
          <p:cNvPr id="10" name="ลูกศรเชื่อมต่อแบบตรง 9">
            <a:extLst>
              <a:ext uri="{FF2B5EF4-FFF2-40B4-BE49-F238E27FC236}">
                <a16:creationId xmlns:a16="http://schemas.microsoft.com/office/drawing/2014/main" id="{EB0CAD4B-B9F2-14F5-01A4-8CC1C93AA2C3}"/>
              </a:ext>
            </a:extLst>
          </p:cNvPr>
          <p:cNvCxnSpPr>
            <a:cxnSpLocks/>
          </p:cNvCxnSpPr>
          <p:nvPr/>
        </p:nvCxnSpPr>
        <p:spPr>
          <a:xfrm flipH="1">
            <a:off x="6013937" y="3174023"/>
            <a:ext cx="369280" cy="1631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3CD13016-26B8-2FE6-6520-7C63109FF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650993"/>
              </p:ext>
            </p:extLst>
          </p:nvPr>
        </p:nvGraphicFramePr>
        <p:xfrm>
          <a:off x="6383217" y="437459"/>
          <a:ext cx="5644663" cy="1859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0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4242">
                  <a:extLst>
                    <a:ext uri="{9D8B030D-6E8A-4147-A177-3AD203B41FA5}">
                      <a16:colId xmlns:a16="http://schemas.microsoft.com/office/drawing/2014/main" val="2004925650"/>
                    </a:ext>
                  </a:extLst>
                </a:gridCol>
              </a:tblGrid>
              <a:tr h="355211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</a:rPr>
                        <a:t>รายละเอียดรับโอนมา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</a:rPr>
                        <a:t>จำนวนเงิน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59">
                <a:tc>
                  <a:txBody>
                    <a:bodyPr/>
                    <a:lstStyle/>
                    <a:p>
                      <a:r>
                        <a:rPr lang="th-TH" sz="2800" b="1" dirty="0">
                          <a:cs typeface="+mj-cs"/>
                        </a:rPr>
                        <a:t>งบ </a:t>
                      </a:r>
                      <a:r>
                        <a:rPr lang="en-US" sz="2800" b="1" dirty="0">
                          <a:cs typeface="+mj-cs"/>
                        </a:rPr>
                        <a:t>OP</a:t>
                      </a:r>
                      <a:r>
                        <a:rPr lang="th-TH" sz="2800" b="1" dirty="0">
                          <a:cs typeface="+mj-cs"/>
                        </a:rPr>
                        <a:t> 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h-TH" sz="28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         10,975,981.56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859">
                <a:tc>
                  <a:txBody>
                    <a:bodyPr/>
                    <a:lstStyle/>
                    <a:p>
                      <a:r>
                        <a:rPr lang="th-TH" sz="2800" dirty="0">
                          <a:cs typeface="+mj-cs"/>
                        </a:rPr>
                        <a:t>งบ</a:t>
                      </a:r>
                      <a:r>
                        <a:rPr lang="th-TH" sz="2800" baseline="0" dirty="0">
                          <a:cs typeface="+mj-cs"/>
                        </a:rPr>
                        <a:t> </a:t>
                      </a:r>
                      <a:r>
                        <a:rPr lang="en-US" sz="2800" baseline="0" dirty="0">
                          <a:cs typeface="+mj-cs"/>
                        </a:rPr>
                        <a:t>PP  </a:t>
                      </a:r>
                      <a:endParaRPr lang="th-TH" sz="28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           6,184,435.00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8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ค่าเสื่อมปี 69 (แม่ข่าย+ลูกข่าย)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           5,394,441.00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19933344"/>
                  </a:ext>
                </a:extLst>
              </a:tr>
            </a:tbl>
          </a:graphicData>
        </a:graphic>
      </p:graphicFrame>
      <p:cxnSp>
        <p:nvCxnSpPr>
          <p:cNvPr id="2" name="ลูกศรเชื่อมต่อแบบตรง 1">
            <a:extLst>
              <a:ext uri="{FF2B5EF4-FFF2-40B4-BE49-F238E27FC236}">
                <a16:creationId xmlns:a16="http://schemas.microsoft.com/office/drawing/2014/main" id="{2F05427A-A1C7-49E0-BED5-76004FC3BCC5}"/>
              </a:ext>
            </a:extLst>
          </p:cNvPr>
          <p:cNvCxnSpPr>
            <a:cxnSpLocks/>
          </p:cNvCxnSpPr>
          <p:nvPr/>
        </p:nvCxnSpPr>
        <p:spPr>
          <a:xfrm flipH="1">
            <a:off x="6013937" y="1515035"/>
            <a:ext cx="369280" cy="12281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87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BC397EB-21CF-E9D3-74DC-CADAA15E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01235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800" dirty="0"/>
              <a:t>สนับสนุนเวชภัณฑ์ (ลูกข่าย)</a:t>
            </a:r>
            <a:endParaRPr lang="en-US" sz="4800" dirty="0"/>
          </a:p>
        </p:txBody>
      </p:sp>
      <p:pic>
        <p:nvPicPr>
          <p:cNvPr id="9" name="ตัวแทนเนื้อหา 8">
            <a:extLst>
              <a:ext uri="{FF2B5EF4-FFF2-40B4-BE49-F238E27FC236}">
                <a16:creationId xmlns:a16="http://schemas.microsoft.com/office/drawing/2014/main" id="{F31AAA62-2872-4980-5049-97DCAB17A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47" y="1753908"/>
            <a:ext cx="5401234" cy="4844116"/>
          </a:xfrm>
          <a:prstGeom prst="rect">
            <a:avLst/>
          </a:prstGeom>
        </p:spPr>
      </p:pic>
      <p:pic>
        <p:nvPicPr>
          <p:cNvPr id="13" name="ตัวแทนเนื้อหา 12">
            <a:extLst>
              <a:ext uri="{FF2B5EF4-FFF2-40B4-BE49-F238E27FC236}">
                <a16:creationId xmlns:a16="http://schemas.microsoft.com/office/drawing/2014/main" id="{E4B2A491-50F3-BAE6-1604-EB04B5504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753908"/>
            <a:ext cx="5499846" cy="4844116"/>
          </a:xfrm>
          <a:prstGeom prst="rect">
            <a:avLst/>
          </a:prstGeom>
        </p:spPr>
      </p:pic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5EE6923F-D879-1AD2-C425-7421D5B0EAC9}"/>
              </a:ext>
            </a:extLst>
          </p:cNvPr>
          <p:cNvSpPr txBox="1">
            <a:spLocks/>
          </p:cNvSpPr>
          <p:nvPr/>
        </p:nvSpPr>
        <p:spPr>
          <a:xfrm>
            <a:off x="6490447" y="365124"/>
            <a:ext cx="5401235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dirty="0"/>
              <a:t>สนับสนุนเวชภัณฑ์ </a:t>
            </a:r>
          </a:p>
          <a:p>
            <a:pPr algn="ctr"/>
            <a:r>
              <a:rPr lang="th-TH" sz="4000" dirty="0"/>
              <a:t>(รพ.สต.ที่ถ่ายโอน)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68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ตัวแทนเนื้อหา 11">
            <a:extLst>
              <a:ext uri="{FF2B5EF4-FFF2-40B4-BE49-F238E27FC236}">
                <a16:creationId xmlns:a16="http://schemas.microsoft.com/office/drawing/2014/main" id="{C14C1A55-3617-656B-6CEA-8771130A7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45" y="627529"/>
            <a:ext cx="10385909" cy="608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4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69C5DD6-5D91-7EE9-0166-F3F6C3756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" y="268941"/>
            <a:ext cx="10954871" cy="63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7322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7104</TotalTime>
  <Words>200</Words>
  <Application>Microsoft Office PowerPoint</Application>
  <PresentationFormat>แบบจอกว้าง</PresentationFormat>
  <Paragraphs>48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0" baseType="lpstr">
      <vt:lpstr>Angsana New</vt:lpstr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สนับสนุนเวชภัณฑ์ (ลูกข่าย)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ACER</cp:lastModifiedBy>
  <cp:revision>389</cp:revision>
  <cp:lastPrinted>2025-05-21T09:24:31Z</cp:lastPrinted>
  <dcterms:created xsi:type="dcterms:W3CDTF">2022-10-13T04:34:45Z</dcterms:created>
  <dcterms:modified xsi:type="dcterms:W3CDTF">2026-03-31T05:08:11Z</dcterms:modified>
</cp:coreProperties>
</file>