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sldIdLst>
    <p:sldId id="256" r:id="rId2"/>
    <p:sldId id="269" r:id="rId3"/>
    <p:sldId id="268" r:id="rId4"/>
    <p:sldId id="258" r:id="rId5"/>
    <p:sldId id="260" r:id="rId6"/>
    <p:sldId id="270" r:id="rId7"/>
    <p:sldId id="267" r:id="rId8"/>
  </p:sldIdLst>
  <p:sldSz cx="12192000" cy="6858000"/>
  <p:notesSz cx="6805613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A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สไตล์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8603FDC-E32A-4AB5-989C-0864C3EAD2B8}" styleName="สไตล์ธีม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สไตล์สีอ่อน 2 - เน้น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FD0F851-EC5A-4D38-B0AD-8093EC10F338}" styleName="สไตล์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สไตล์สีอ่อน 1 - เน้น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สไตล์ธีม 1 - เน้น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สไตล์ธีม 1 - เน้น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39" autoAdjust="0"/>
    <p:restoredTop sz="94660"/>
  </p:normalViewPr>
  <p:slideViewPr>
    <p:cSldViewPr snapToGrid="0">
      <p:cViewPr>
        <p:scale>
          <a:sx n="77" d="100"/>
          <a:sy n="77" d="100"/>
        </p:scale>
        <p:origin x="2256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6282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5683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466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693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625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222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3831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553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1832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577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629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EA8BD-95C8-4001-88D6-405CBCFF2AC1}" type="datetimeFigureOut">
              <a:rPr lang="th-TH" smtClean="0"/>
              <a:t>12/12/67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56AF1-9B50-4CA9-8C17-B4B12CE8DEA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301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0" y="0"/>
            <a:ext cx="12192000" cy="4356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 b="1" dirty="0">
              <a:solidFill>
                <a:srgbClr val="FF0000"/>
              </a:solidFill>
            </a:endParaRPr>
          </a:p>
          <a:p>
            <a:pPr algn="ctr"/>
            <a:r>
              <a:rPr lang="th-TH" sz="3600" b="1" dirty="0">
                <a:solidFill>
                  <a:srgbClr val="FF0000"/>
                </a:solidFill>
              </a:rPr>
              <a:t>ผลการดำเนินงานประจำปีงบ 67 (</a:t>
            </a:r>
            <a:r>
              <a:rPr lang="th-TH" sz="3200" b="1" dirty="0">
                <a:solidFill>
                  <a:srgbClr val="FF0000"/>
                </a:solidFill>
              </a:rPr>
              <a:t>ต.ค.66-ก.ย.67)</a:t>
            </a:r>
          </a:p>
          <a:p>
            <a:pPr algn="ctr"/>
            <a:endParaRPr lang="th-TH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20" name="วัตถุ 19">
            <a:extLst>
              <a:ext uri="{FF2B5EF4-FFF2-40B4-BE49-F238E27FC236}">
                <a16:creationId xmlns:a16="http://schemas.microsoft.com/office/drawing/2014/main" id="{09E48976-5490-999D-9143-61A54B942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778875"/>
              </p:ext>
            </p:extLst>
          </p:nvPr>
        </p:nvGraphicFramePr>
        <p:xfrm>
          <a:off x="272823" y="582612"/>
          <a:ext cx="5485720" cy="6014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332326" imgH="5692069" progId="Excel.Sheet.12">
                  <p:embed/>
                </p:oleObj>
              </mc:Choice>
              <mc:Fallback>
                <p:oleObj name="Worksheet" r:id="rId2" imgW="6332326" imgH="569206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2823" y="582612"/>
                        <a:ext cx="5485720" cy="60141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วัตถุ 20">
            <a:extLst>
              <a:ext uri="{FF2B5EF4-FFF2-40B4-BE49-F238E27FC236}">
                <a16:creationId xmlns:a16="http://schemas.microsoft.com/office/drawing/2014/main" id="{243E6146-81F3-DD60-F92A-620049DF8B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006671"/>
              </p:ext>
            </p:extLst>
          </p:nvPr>
        </p:nvGraphicFramePr>
        <p:xfrm>
          <a:off x="6259286" y="582611"/>
          <a:ext cx="5659891" cy="6014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332326" imgH="8595455" progId="Excel.Sheet.12">
                  <p:embed/>
                </p:oleObj>
              </mc:Choice>
              <mc:Fallback>
                <p:oleObj name="Worksheet" r:id="rId4" imgW="6332326" imgH="85954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59286" y="582611"/>
                        <a:ext cx="5659891" cy="6014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664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C2018-8A22-F827-B3A2-5D4352B70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ตัวแทนเนื้อหา 9">
            <a:extLst>
              <a:ext uri="{FF2B5EF4-FFF2-40B4-BE49-F238E27FC236}">
                <a16:creationId xmlns:a16="http://schemas.microsoft.com/office/drawing/2014/main" id="{358C2565-D54F-42EE-BBDD-055D8AD57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9140" y="563671"/>
            <a:ext cx="10221238" cy="561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919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9027D-B12B-7304-D26A-95F3FC466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8A1EAB02-598B-6A3A-B713-EA1057C57CCD}"/>
              </a:ext>
            </a:extLst>
          </p:cNvPr>
          <p:cNvSpPr/>
          <p:nvPr/>
        </p:nvSpPr>
        <p:spPr>
          <a:xfrm>
            <a:off x="0" y="0"/>
            <a:ext cx="12192000" cy="474291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 b="1" dirty="0">
              <a:solidFill>
                <a:srgbClr val="FF0000"/>
              </a:solidFill>
            </a:endParaRPr>
          </a:p>
          <a:p>
            <a:pPr algn="ctr"/>
            <a:r>
              <a:rPr lang="th-TH" sz="3600" b="1" dirty="0">
                <a:solidFill>
                  <a:srgbClr val="FF0000"/>
                </a:solidFill>
              </a:rPr>
              <a:t>รายรับ/จ่าย</a:t>
            </a:r>
            <a:r>
              <a:rPr lang="th-TH" sz="3200" b="1" dirty="0">
                <a:solidFill>
                  <a:srgbClr val="FF0000"/>
                </a:solidFill>
              </a:rPr>
              <a:t>ประจำปีงบประมาณ </a:t>
            </a:r>
            <a:r>
              <a:rPr lang="en-US" sz="3200" b="1" dirty="0">
                <a:solidFill>
                  <a:srgbClr val="FF0000"/>
                </a:solidFill>
              </a:rPr>
              <a:t>2568</a:t>
            </a:r>
            <a:r>
              <a:rPr lang="th-TH" sz="3200" b="1" dirty="0">
                <a:solidFill>
                  <a:srgbClr val="FF0000"/>
                </a:solidFill>
              </a:rPr>
              <a:t>(ต.ค.67)</a:t>
            </a:r>
          </a:p>
          <a:p>
            <a:pPr algn="ctr"/>
            <a:endParaRPr lang="th-TH" sz="3200" b="1" dirty="0">
              <a:solidFill>
                <a:srgbClr val="FF0000"/>
              </a:solidFill>
            </a:endParaRPr>
          </a:p>
        </p:txBody>
      </p:sp>
      <p:pic>
        <p:nvPicPr>
          <p:cNvPr id="10" name="รูปภาพ 9">
            <a:extLst>
              <a:ext uri="{FF2B5EF4-FFF2-40B4-BE49-F238E27FC236}">
                <a16:creationId xmlns:a16="http://schemas.microsoft.com/office/drawing/2014/main" id="{BD68A505-4A9E-61CE-8FC4-40C7379615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73858"/>
            <a:ext cx="5505780" cy="6027357"/>
          </a:xfrm>
          <a:prstGeom prst="rect">
            <a:avLst/>
          </a:prstGeom>
        </p:spPr>
      </p:pic>
      <p:pic>
        <p:nvPicPr>
          <p:cNvPr id="13" name="รูปภาพ 12">
            <a:extLst>
              <a:ext uri="{FF2B5EF4-FFF2-40B4-BE49-F238E27FC236}">
                <a16:creationId xmlns:a16="http://schemas.microsoft.com/office/drawing/2014/main" id="{81B0BF63-1001-302C-D16D-4B265B31CB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429" y="573858"/>
            <a:ext cx="4720815" cy="6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884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ตาราง 2">
            <a:extLst>
              <a:ext uri="{FF2B5EF4-FFF2-40B4-BE49-F238E27FC236}">
                <a16:creationId xmlns:a16="http://schemas.microsoft.com/office/drawing/2014/main" id="{0DD88A3E-9EE8-E271-ABF7-0A3B8022DC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727161"/>
              </p:ext>
            </p:extLst>
          </p:nvPr>
        </p:nvGraphicFramePr>
        <p:xfrm>
          <a:off x="295473" y="853440"/>
          <a:ext cx="5138738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086">
                  <a:extLst>
                    <a:ext uri="{9D8B030D-6E8A-4147-A177-3AD203B41FA5}">
                      <a16:colId xmlns:a16="http://schemas.microsoft.com/office/drawing/2014/main" val="3143742104"/>
                    </a:ext>
                  </a:extLst>
                </a:gridCol>
                <a:gridCol w="2273652">
                  <a:extLst>
                    <a:ext uri="{9D8B030D-6E8A-4147-A177-3AD203B41FA5}">
                      <a16:colId xmlns:a16="http://schemas.microsoft.com/office/drawing/2014/main" val="3911955990"/>
                    </a:ext>
                  </a:extLst>
                </a:gridCol>
              </a:tblGrid>
              <a:tr h="446445"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รายละเอียด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/>
                        <a:t>จำนวนเงิน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94382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r>
                        <a:rPr lang="th-TH" dirty="0">
                          <a:solidFill>
                            <a:srgbClr val="FF0000"/>
                          </a:solidFill>
                        </a:rPr>
                        <a:t>เงินคงเหลือ ณ 30 </a:t>
                      </a:r>
                      <a:r>
                        <a:rPr lang="th-TH" dirty="0" err="1">
                          <a:solidFill>
                            <a:srgbClr val="FF0000"/>
                          </a:solidFill>
                        </a:rPr>
                        <a:t>กย</a:t>
                      </a:r>
                      <a:r>
                        <a:rPr lang="th-TH" dirty="0">
                          <a:solidFill>
                            <a:srgbClr val="FF0000"/>
                          </a:solidFill>
                        </a:rPr>
                        <a:t> 67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>
                          <a:solidFill>
                            <a:srgbClr val="FF0000"/>
                          </a:solidFill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35,055,553.66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711468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r>
                        <a:rPr lang="th-TH" dirty="0"/>
                        <a:t>รับ ต.ค  67 (งบปี 68)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i="0" u="none" strike="noStrike" dirty="0">
                          <a:solidFill>
                            <a:schemeClr val="tx1"/>
                          </a:solidFill>
                          <a:effectLst/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4,178,272.55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39345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r>
                        <a:rPr lang="th-TH" dirty="0"/>
                        <a:t>จ่าย</a:t>
                      </a:r>
                      <a:r>
                        <a:rPr lang="th-TH" baseline="0" dirty="0"/>
                        <a:t> ต.ค  67 (งบปี 68)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3200" b="1" i="0" u="none" strike="noStrike" dirty="0">
                          <a:solidFill>
                            <a:schemeClr val="tx1"/>
                          </a:solidFill>
                          <a:effectLst/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13,160,499.06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444629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solidFill>
                            <a:srgbClr val="FF0000"/>
                          </a:solidFill>
                        </a:rPr>
                        <a:t>เงินคงเหลือ ณ 31 ตค 67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>
                          <a:solidFill>
                            <a:srgbClr val="FF0000"/>
                          </a:solidFill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26,073,327.15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00735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solidFill>
                            <a:schemeClr val="tx1"/>
                          </a:solidFill>
                        </a:rPr>
                        <a:t>ประมาณรายรับ (</a:t>
                      </a:r>
                      <a:r>
                        <a:rPr lang="th-TH" sz="1800" dirty="0" err="1">
                          <a:solidFill>
                            <a:schemeClr val="tx1"/>
                          </a:solidFill>
                        </a:rPr>
                        <a:t>พย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</a:rPr>
                        <a:t> 67)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AngsanaUPC" panose="02020603050405020304" pitchFamily="18" charset="-34"/>
                          <a:cs typeface="AngsanaUPC" panose="02020603050405020304" pitchFamily="18" charset="-34"/>
                        </a:rPr>
                        <a:t>18,000,000.00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AngsanaUPC" panose="02020603050405020304" pitchFamily="18" charset="-34"/>
                        <a:cs typeface="AngsanaUPC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898636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solidFill>
                            <a:schemeClr val="tx1"/>
                          </a:solidFill>
                        </a:rPr>
                        <a:t>รวมประมาณรายรับ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u="sng" dirty="0">
                          <a:solidFill>
                            <a:srgbClr val="FF0000"/>
                          </a:solidFill>
                          <a:latin typeface="+mn-lt"/>
                        </a:rPr>
                        <a:t>44,073,327.15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385692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solidFill>
                            <a:srgbClr val="FF0000"/>
                          </a:solidFill>
                        </a:rPr>
                        <a:t>หัก คชจ.กั้นไว้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u="sng" dirty="0">
                          <a:solidFill>
                            <a:srgbClr val="FF0000"/>
                          </a:solidFill>
                          <a:latin typeface="+mn-lt"/>
                        </a:rPr>
                        <a:t>43,484,853.00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455489"/>
                  </a:ext>
                </a:extLst>
              </a:tr>
              <a:tr h="498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solidFill>
                            <a:schemeClr val="tx1"/>
                          </a:solidFill>
                        </a:rPr>
                        <a:t>คงเหลือหลังหลังที่กั้นไว้ </a:t>
                      </a:r>
                      <a:r>
                        <a:rPr lang="th-TH" sz="2000" dirty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th-TH" sz="2000" dirty="0" err="1">
                          <a:solidFill>
                            <a:schemeClr val="tx1"/>
                          </a:solidFill>
                        </a:rPr>
                        <a:t>พย</a:t>
                      </a:r>
                      <a:r>
                        <a:rPr lang="th-TH" sz="2000" dirty="0">
                          <a:solidFill>
                            <a:schemeClr val="tx1"/>
                          </a:solidFill>
                        </a:rPr>
                        <a:t> 67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32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588,474.15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921632"/>
                  </a:ext>
                </a:extLst>
              </a:tr>
            </a:tbl>
          </a:graphicData>
        </a:graphic>
      </p:graphicFrame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B81C937E-DCC0-C07E-8329-A60943F33E71}"/>
              </a:ext>
            </a:extLst>
          </p:cNvPr>
          <p:cNvSpPr/>
          <p:nvPr/>
        </p:nvSpPr>
        <p:spPr>
          <a:xfrm>
            <a:off x="159773" y="147899"/>
            <a:ext cx="5138738" cy="5791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สถานการณ์การเงินการคลัง ณ 30 </a:t>
            </a:r>
            <a:r>
              <a:rPr lang="th-TH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พย</a:t>
            </a:r>
            <a:r>
              <a:rPr lang="th-TH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67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83258"/>
              </p:ext>
            </p:extLst>
          </p:nvPr>
        </p:nvGraphicFramePr>
        <p:xfrm>
          <a:off x="5903935" y="762635"/>
          <a:ext cx="4768240" cy="1198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91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</a:rPr>
                        <a:t>งบทั้งปี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>
                          <a:solidFill>
                            <a:srgbClr val="FF0000"/>
                          </a:solidFill>
                        </a:rPr>
                        <a:t>รับโอนมา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dirty="0"/>
                        <a:t>งบ</a:t>
                      </a:r>
                      <a:r>
                        <a:rPr lang="th-TH" sz="1800" baseline="0" dirty="0"/>
                        <a:t> </a:t>
                      </a:r>
                      <a:r>
                        <a:rPr lang="en-US" sz="1800" baseline="0" dirty="0"/>
                        <a:t>OP =</a:t>
                      </a:r>
                      <a:endParaRPr lang="th-TH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aseline="0" dirty="0"/>
                        <a:t>7</a:t>
                      </a:r>
                      <a:r>
                        <a:rPr lang="th-TH" sz="1800" baseline="0" dirty="0"/>
                        <a:t>,</a:t>
                      </a:r>
                      <a:r>
                        <a:rPr lang="en-US" sz="1800" baseline="0" dirty="0"/>
                        <a:t>160</a:t>
                      </a:r>
                      <a:r>
                        <a:rPr lang="th-TH" sz="1800" baseline="0" dirty="0"/>
                        <a:t>,</a:t>
                      </a:r>
                      <a:r>
                        <a:rPr lang="en-US" sz="1800" baseline="0" dirty="0"/>
                        <a:t>707.42</a:t>
                      </a:r>
                      <a:endParaRPr lang="th-TH" sz="18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dirty="0"/>
                        <a:t>งบ </a:t>
                      </a:r>
                      <a:r>
                        <a:rPr lang="en-US" sz="1800" dirty="0"/>
                        <a:t>PP</a:t>
                      </a:r>
                      <a:r>
                        <a:rPr lang="en-US" sz="1800" baseline="0" dirty="0"/>
                        <a:t> =</a:t>
                      </a:r>
                      <a:endParaRPr lang="th-TH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aseline="0" dirty="0"/>
                        <a:t>1,651</a:t>
                      </a:r>
                      <a:r>
                        <a:rPr lang="th-TH" sz="1800" baseline="0" dirty="0"/>
                        <a:t>,</a:t>
                      </a:r>
                      <a:r>
                        <a:rPr lang="en-US" sz="1800" baseline="0" dirty="0"/>
                        <a:t>285.44</a:t>
                      </a:r>
                      <a:endParaRPr lang="th-TH" sz="18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6" name="ลูกศรเชื่อมต่อแบบตรง 5"/>
          <p:cNvCxnSpPr>
            <a:cxnSpLocks/>
          </p:cNvCxnSpPr>
          <p:nvPr/>
        </p:nvCxnSpPr>
        <p:spPr>
          <a:xfrm flipH="1">
            <a:off x="5434211" y="1362075"/>
            <a:ext cx="469724" cy="9427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ตาราง 7">
            <a:extLst>
              <a:ext uri="{FF2B5EF4-FFF2-40B4-BE49-F238E27FC236}">
                <a16:creationId xmlns:a16="http://schemas.microsoft.com/office/drawing/2014/main" id="{3CD13016-26B8-2FE6-6520-7C63109FF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977133"/>
              </p:ext>
            </p:extLst>
          </p:nvPr>
        </p:nvGraphicFramePr>
        <p:xfrm>
          <a:off x="5903935" y="2090215"/>
          <a:ext cx="4768240" cy="3322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81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6337">
                  <a:extLst>
                    <a:ext uri="{9D8B030D-6E8A-4147-A177-3AD203B41FA5}">
                      <a16:colId xmlns:a16="http://schemas.microsoft.com/office/drawing/2014/main" val="20049256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>
                          <a:solidFill>
                            <a:schemeClr val="tx1"/>
                          </a:solidFill>
                        </a:rPr>
                        <a:t>กั้นเงินไว้ (รายละเอียด)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>
                          <a:solidFill>
                            <a:schemeClr val="tx1"/>
                          </a:solidFill>
                        </a:rPr>
                        <a:t>ลูกข่าย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err="1"/>
                        <a:t>Fixcost</a:t>
                      </a:r>
                      <a:r>
                        <a:rPr lang="en-US" sz="1800" b="1" dirty="0"/>
                        <a:t>  </a:t>
                      </a:r>
                      <a:r>
                        <a:rPr lang="th-TH" sz="1800" b="1" dirty="0"/>
                        <a:t>ลูกข่าย ไตรมาส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>
                          <a:latin typeface="+mn-lt"/>
                        </a:rPr>
                        <a:t>3,588,872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dirty="0"/>
                        <a:t>ฉ.11 </a:t>
                      </a:r>
                      <a:r>
                        <a:rPr lang="th-TH" sz="1800" b="1" dirty="0"/>
                        <a:t>ลูกข่าย ไตรมาส 1</a:t>
                      </a:r>
                      <a:endParaRPr lang="th-TH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>
                          <a:latin typeface="+mn-lt"/>
                        </a:rPr>
                        <a:t>836,800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dirty="0"/>
                        <a:t>งบดำเนินงาน (สสอ.) ไตรมาส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>
                          <a:latin typeface="+mn-lt"/>
                        </a:rPr>
                        <a:t>445,355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280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/>
                        <a:t>Fixcost</a:t>
                      </a:r>
                      <a:r>
                        <a:rPr lang="en-US" sz="1800" dirty="0"/>
                        <a:t> </a:t>
                      </a:r>
                      <a:r>
                        <a:rPr lang="th-TH" sz="1800" dirty="0"/>
                        <a:t>แม่ข่าย   (กั้น  3 เด</a:t>
                      </a:r>
                      <a:r>
                        <a:rPr lang="th-TH" sz="1800" dirty="0" err="1"/>
                        <a:t>ือ</a:t>
                      </a:r>
                      <a:r>
                        <a:rPr lang="th-TH" sz="1800" dirty="0"/>
                        <a:t>นพย-มค)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>
                          <a:latin typeface="+mn-lt"/>
                        </a:rPr>
                        <a:t>35,219,826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041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b="0" u="none" dirty="0"/>
                        <a:t>โครงการ </a:t>
                      </a:r>
                      <a:r>
                        <a:rPr lang="th-TH" sz="1800" b="0" u="none" dirty="0"/>
                        <a:t>(ลูกข่าย+สสอ+แม่ข่าย)</a:t>
                      </a:r>
                      <a:endParaRPr lang="th-TH" sz="20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800" b="0" u="none" dirty="0">
                          <a:latin typeface="+mn-lt"/>
                        </a:rPr>
                        <a:t>3,394,000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569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u="sng" dirty="0">
                          <a:solidFill>
                            <a:srgbClr val="FF0000"/>
                          </a:solidFill>
                        </a:rPr>
                        <a:t>รวมทั้งสิ้น (เงินที่กั้นไว้)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u="sng" dirty="0">
                          <a:solidFill>
                            <a:srgbClr val="FF0000"/>
                          </a:solidFill>
                          <a:latin typeface="+mn-lt"/>
                        </a:rPr>
                        <a:t>43,484,853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868122"/>
                  </a:ext>
                </a:extLst>
              </a:tr>
            </a:tbl>
          </a:graphicData>
        </a:graphic>
      </p:graphicFrame>
      <p:cxnSp>
        <p:nvCxnSpPr>
          <p:cNvPr id="10" name="ลูกศรเชื่อมต่อแบบตรง 9">
            <a:extLst>
              <a:ext uri="{FF2B5EF4-FFF2-40B4-BE49-F238E27FC236}">
                <a16:creationId xmlns:a16="http://schemas.microsoft.com/office/drawing/2014/main" id="{EB0CAD4B-B9F2-14F5-01A4-8CC1C93AA2C3}"/>
              </a:ext>
            </a:extLst>
          </p:cNvPr>
          <p:cNvCxnSpPr>
            <a:cxnSpLocks/>
          </p:cNvCxnSpPr>
          <p:nvPr/>
        </p:nvCxnSpPr>
        <p:spPr>
          <a:xfrm flipH="1">
            <a:off x="5434211" y="3224121"/>
            <a:ext cx="412379" cy="18739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499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6906" y="258517"/>
            <a:ext cx="10515600" cy="763960"/>
          </a:xfrm>
        </p:spPr>
        <p:txBody>
          <a:bodyPr/>
          <a:lstStyle/>
          <a:p>
            <a:r>
              <a:rPr lang="th-TH" dirty="0">
                <a:solidFill>
                  <a:srgbClr val="FF0000"/>
                </a:solidFill>
              </a:rPr>
              <a:t>วัสดุที่แม่ข่ายสนับสนุนให้ลูกข่าย งบ 67</a:t>
            </a:r>
          </a:p>
        </p:txBody>
      </p:sp>
      <p:graphicFrame>
        <p:nvGraphicFramePr>
          <p:cNvPr id="6" name="ตัวแทนเนื้อหา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014400"/>
              </p:ext>
            </p:extLst>
          </p:nvPr>
        </p:nvGraphicFramePr>
        <p:xfrm>
          <a:off x="226906" y="915516"/>
          <a:ext cx="6209237" cy="533587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14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8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9282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/>
                        <a:t>แม่ข่ายสนับสนุน</a:t>
                      </a:r>
                    </a:p>
                    <a:p>
                      <a:pPr algn="ctr"/>
                      <a:r>
                        <a:rPr lang="th-TH" sz="2400" dirty="0"/>
                        <a:t>ให้ลูกข่าย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/>
                        <a:t>ปี 66</a:t>
                      </a:r>
                    </a:p>
                    <a:p>
                      <a:pPr algn="ctr"/>
                      <a:r>
                        <a:rPr lang="th-TH" sz="2400" dirty="0"/>
                        <a:t>(ต.ค.65-ก.ย 66)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/>
                        <a:t>ปี 67</a:t>
                      </a:r>
                    </a:p>
                    <a:p>
                      <a:pPr algn="ctr"/>
                      <a:r>
                        <a:rPr lang="th-TH" sz="2400" dirty="0"/>
                        <a:t>(ต.ค.66-ก.ย 67</a:t>
                      </a:r>
                      <a:r>
                        <a:rPr lang="th-TH" sz="2400" baseline="0" dirty="0"/>
                        <a:t>)</a:t>
                      </a:r>
                      <a:endParaRPr lang="th-TH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319">
                <a:tc>
                  <a:txBody>
                    <a:bodyPr/>
                    <a:lstStyle/>
                    <a:p>
                      <a:r>
                        <a:rPr lang="th-TH" sz="3200" dirty="0"/>
                        <a:t>ยา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/>
                        <a:t>2,989,370.00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800" b="0" dirty="0"/>
                        <a:t>3,684,883.72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319">
                <a:tc>
                  <a:txBody>
                    <a:bodyPr/>
                    <a:lstStyle/>
                    <a:p>
                      <a:r>
                        <a:rPr lang="th-TH" sz="3200" dirty="0"/>
                        <a:t>เวชภัณฑ์มิใช่ยา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/>
                        <a:t>669,112.91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0" dirty="0"/>
                        <a:t>639,326.16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319">
                <a:tc>
                  <a:txBody>
                    <a:bodyPr/>
                    <a:lstStyle/>
                    <a:p>
                      <a:r>
                        <a:rPr lang="th-TH" sz="3200" dirty="0"/>
                        <a:t>วิทยาศาสตร์ฯ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/>
                        <a:t>152,856.52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0" dirty="0"/>
                        <a:t>411,725.40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319">
                <a:tc>
                  <a:txBody>
                    <a:bodyPr/>
                    <a:lstStyle/>
                    <a:p>
                      <a:r>
                        <a:rPr lang="th-TH" sz="3200" dirty="0"/>
                        <a:t>ทันตกรรม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/>
                        <a:t>343,197.01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0" dirty="0"/>
                        <a:t>250,310.16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319">
                <a:tc>
                  <a:txBody>
                    <a:bodyPr/>
                    <a:lstStyle/>
                    <a:p>
                      <a:pPr algn="ctr"/>
                      <a:r>
                        <a:rPr lang="th-TH" sz="3200" dirty="0">
                          <a:solidFill>
                            <a:srgbClr val="FF0000"/>
                          </a:solidFill>
                        </a:rPr>
                        <a:t>รวมทั้งสิ้น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>
                          <a:solidFill>
                            <a:srgbClr val="FF0000"/>
                          </a:solidFill>
                        </a:rPr>
                        <a:t>4,154,536.44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800" b="1" dirty="0">
                          <a:solidFill>
                            <a:srgbClr val="FF0000"/>
                          </a:solidFill>
                        </a:rPr>
                        <a:t>4,986,245.44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ตัวแทนเนื้อหา 3">
            <a:extLst>
              <a:ext uri="{FF2B5EF4-FFF2-40B4-BE49-F238E27FC236}">
                <a16:creationId xmlns:a16="http://schemas.microsoft.com/office/drawing/2014/main" id="{093015BE-EB02-98A1-B5B0-24D1ED3A5D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306427"/>
              </p:ext>
            </p:extLst>
          </p:nvPr>
        </p:nvGraphicFramePr>
        <p:xfrm>
          <a:off x="6551799" y="95709"/>
          <a:ext cx="5506720" cy="61217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19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1999">
                  <a:extLst>
                    <a:ext uri="{9D8B030D-6E8A-4147-A177-3AD203B41FA5}">
                      <a16:colId xmlns:a16="http://schemas.microsoft.com/office/drawing/2014/main" val="4187824810"/>
                    </a:ext>
                  </a:extLst>
                </a:gridCol>
              </a:tblGrid>
              <a:tr h="1059834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/>
                        <a:t>แม่ข่ายสนับสนุนให้ลูกข่าย</a:t>
                      </a:r>
                    </a:p>
                    <a:p>
                      <a:pPr algn="ctr"/>
                      <a:r>
                        <a:rPr lang="th-TH" sz="2400" dirty="0"/>
                        <a:t> (ถ่ายโอน) ปีงบ 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/>
                        <a:t>รพ.สต.หนองเมือง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/>
                        <a:t>รพ.สต.สร้างมิ่ง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033">
                <a:tc>
                  <a:txBody>
                    <a:bodyPr/>
                    <a:lstStyle/>
                    <a:p>
                      <a:r>
                        <a:rPr lang="th-TH" sz="2800" dirty="0"/>
                        <a:t>ยา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/>
                        <a:t>170,682.54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>
                          <a:latin typeface="+mj-lt"/>
                        </a:rPr>
                        <a:t>189,510.71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323">
                <a:tc>
                  <a:txBody>
                    <a:bodyPr/>
                    <a:lstStyle/>
                    <a:p>
                      <a:r>
                        <a:rPr lang="th-TH" sz="2800" dirty="0"/>
                        <a:t>เวชภัณฑ์มิใช่ยา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600" b="1" dirty="0"/>
                        <a:t>25,350.76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600" b="1" dirty="0"/>
                        <a:t>30,270.16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7339">
                <a:tc>
                  <a:txBody>
                    <a:bodyPr/>
                    <a:lstStyle/>
                    <a:p>
                      <a:r>
                        <a:rPr lang="th-TH" sz="2800" dirty="0"/>
                        <a:t>วิทยาศาสตร์ฯ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600" b="1" dirty="0"/>
                        <a:t>10,065.30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600" b="1" dirty="0"/>
                        <a:t>20,458.75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323">
                <a:tc>
                  <a:txBody>
                    <a:bodyPr/>
                    <a:lstStyle/>
                    <a:p>
                      <a:r>
                        <a:rPr lang="th-TH" sz="2800" dirty="0"/>
                        <a:t>วัสดุทันตก</a:t>
                      </a:r>
                      <a:r>
                        <a:rPr lang="th-TH" sz="2800" dirty="0" err="1"/>
                        <a:t>รรม</a:t>
                      </a:r>
                      <a:endParaRPr lang="th-TH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/>
                        <a:t>28,104.28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3323">
                <a:tc>
                  <a:txBody>
                    <a:bodyPr/>
                    <a:lstStyle/>
                    <a:p>
                      <a:r>
                        <a:rPr lang="th-TH" sz="2800" dirty="0"/>
                        <a:t>ค่าน้ำมันพ่นยุ่ง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3323">
                <a:tc>
                  <a:txBody>
                    <a:bodyPr/>
                    <a:lstStyle/>
                    <a:p>
                      <a:pPr algn="l"/>
                      <a:r>
                        <a:rPr lang="th-TH" sz="1800" dirty="0">
                          <a:solidFill>
                            <a:schemeClr val="tx1"/>
                          </a:solidFill>
                        </a:rPr>
                        <a:t>ค่าตอบแทนออกหน่วย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3323">
                <a:tc>
                  <a:txBody>
                    <a:bodyPr/>
                    <a:lstStyle/>
                    <a:p>
                      <a:pPr algn="ctr"/>
                      <a:r>
                        <a:rPr lang="th-TH" sz="3200" dirty="0">
                          <a:solidFill>
                            <a:srgbClr val="FF0000"/>
                          </a:solidFill>
                        </a:rPr>
                        <a:t>รวมทั้งสิ้น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>
                          <a:solidFill>
                            <a:srgbClr val="FF0000"/>
                          </a:solidFill>
                        </a:rPr>
                        <a:t>131,661.60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3200" b="1" dirty="0">
                          <a:solidFill>
                            <a:srgbClr val="FF0000"/>
                          </a:solidFill>
                        </a:rPr>
                        <a:t>185,118.22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29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1F195-1C85-03B4-D354-207A03B42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วัตถุ 9">
            <a:extLst>
              <a:ext uri="{FF2B5EF4-FFF2-40B4-BE49-F238E27FC236}">
                <a16:creationId xmlns:a16="http://schemas.microsoft.com/office/drawing/2014/main" id="{671676ED-BB05-59B2-959E-539B0FF639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310036"/>
              </p:ext>
            </p:extLst>
          </p:nvPr>
        </p:nvGraphicFramePr>
        <p:xfrm>
          <a:off x="839244" y="739036"/>
          <a:ext cx="10634597" cy="5699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838741" imgH="4724343" progId="Excel.Sheet.12">
                  <p:embed/>
                </p:oleObj>
              </mc:Choice>
              <mc:Fallback>
                <p:oleObj name="Worksheet" r:id="rId2" imgW="5838741" imgH="47243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9244" y="739036"/>
                        <a:ext cx="10634597" cy="56993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984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757533" y="0"/>
            <a:ext cx="5163657" cy="43622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th-TH" sz="2800" dirty="0"/>
              <a:t>เงิน</a:t>
            </a:r>
            <a:r>
              <a:rPr lang="th-TH" sz="3600" dirty="0"/>
              <a:t>คงเหลือ ณ </a:t>
            </a:r>
            <a:r>
              <a:rPr lang="th-TH" sz="3600" dirty="0">
                <a:solidFill>
                  <a:srgbClr val="FF0000"/>
                </a:solidFill>
              </a:rPr>
              <a:t>31 ต.ค. 67 (ลูกข่าย)</a:t>
            </a:r>
          </a:p>
        </p:txBody>
      </p:sp>
      <p:graphicFrame>
        <p:nvGraphicFramePr>
          <p:cNvPr id="9" name="วัตถุ 8">
            <a:extLst>
              <a:ext uri="{FF2B5EF4-FFF2-40B4-BE49-F238E27FC236}">
                <a16:creationId xmlns:a16="http://schemas.microsoft.com/office/drawing/2014/main" id="{30D756AC-A299-244F-1777-368C9551C7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991650"/>
              </p:ext>
            </p:extLst>
          </p:nvPr>
        </p:nvGraphicFramePr>
        <p:xfrm>
          <a:off x="1145136" y="438150"/>
          <a:ext cx="9955851" cy="598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429274" imgH="5981814" progId="Excel.Sheet.12">
                  <p:embed/>
                </p:oleObj>
              </mc:Choice>
              <mc:Fallback>
                <p:oleObj name="Worksheet" r:id="rId2" imgW="5429274" imgH="59818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45136" y="438150"/>
                        <a:ext cx="9955851" cy="598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827322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6231</TotalTime>
  <Words>285</Words>
  <Application>Microsoft Office PowerPoint</Application>
  <PresentationFormat>แบบจอกว้าง</PresentationFormat>
  <Paragraphs>86</Paragraphs>
  <Slides>7</Slides>
  <Notes>0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2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4" baseType="lpstr">
      <vt:lpstr>AngsanaUPC</vt:lpstr>
      <vt:lpstr>Arial</vt:lpstr>
      <vt:lpstr>Calibri</vt:lpstr>
      <vt:lpstr>Calibri Light</vt:lpstr>
      <vt:lpstr>ธีมของ Office</vt:lpstr>
      <vt:lpstr>Worksheet</vt:lpstr>
      <vt:lpstr>Microsoft Excel Worksheet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วัสดุที่แม่ข่ายสนับสนุนให้ลูกข่าย งบ 67</vt:lpstr>
      <vt:lpstr>งานนำเสนอ PowerPoint</vt:lpstr>
      <vt:lpstr>เงินคงเหลือ ณ 31 ต.ค. 67 (ลูกข่าย)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ACER</dc:creator>
  <cp:lastModifiedBy>Finance</cp:lastModifiedBy>
  <cp:revision>362</cp:revision>
  <cp:lastPrinted>2024-12-12T04:20:12Z</cp:lastPrinted>
  <dcterms:created xsi:type="dcterms:W3CDTF">2022-10-13T04:34:45Z</dcterms:created>
  <dcterms:modified xsi:type="dcterms:W3CDTF">2024-12-12T06:50:24Z</dcterms:modified>
</cp:coreProperties>
</file>